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1" r:id="rId3"/>
    <p:sldId id="274" r:id="rId4"/>
    <p:sldId id="275" r:id="rId5"/>
    <p:sldId id="276" r:id="rId6"/>
    <p:sldId id="277" r:id="rId7"/>
    <p:sldId id="278" r:id="rId8"/>
    <p:sldId id="279" r:id="rId9"/>
    <p:sldId id="280" r:id="rId10"/>
    <p:sldId id="281" r:id="rId11"/>
    <p:sldId id="282" r:id="rId12"/>
    <p:sldId id="283" r:id="rId13"/>
    <p:sldId id="327" r:id="rId14"/>
    <p:sldId id="284" r:id="rId15"/>
    <p:sldId id="328" r:id="rId16"/>
    <p:sldId id="292" r:id="rId17"/>
    <p:sldId id="285" r:id="rId18"/>
    <p:sldId id="329" r:id="rId19"/>
    <p:sldId id="286" r:id="rId20"/>
    <p:sldId id="287" r:id="rId21"/>
    <p:sldId id="330" r:id="rId22"/>
    <p:sldId id="288" r:id="rId23"/>
    <p:sldId id="331" r:id="rId24"/>
    <p:sldId id="295" r:id="rId25"/>
    <p:sldId id="296" r:id="rId26"/>
    <p:sldId id="293" r:id="rId27"/>
    <p:sldId id="32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8FBC2-6965-46BB-ABA4-55A932298AA0}" type="datetimeFigureOut">
              <a:rPr lang="tr-TR" smtClean="0"/>
              <a:t>8.12.2020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F3499-68E3-40F8-89A1-D98A6448A4C0}" type="slidenum">
              <a:rPr lang="tr-TR" smtClean="0"/>
              <a:t>‹#›</a:t>
            </a:fld>
            <a:endParaRPr lang="tr-TR"/>
          </a:p>
        </p:txBody>
      </p:sp>
    </p:spTree>
    <p:extLst>
      <p:ext uri="{BB962C8B-B14F-4D97-AF65-F5344CB8AC3E}">
        <p14:creationId xmlns:p14="http://schemas.microsoft.com/office/powerpoint/2010/main" val="36576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pPr eaLnBrk="1" hangingPunct="1"/>
            <a:endParaRPr lang="tr-TR" altLang="tr-TR" smtClean="0">
              <a:ea typeface="ＭＳ Ｐゴシック" pitchFamily="34" charset="-128"/>
            </a:endParaRPr>
          </a:p>
        </p:txBody>
      </p:sp>
    </p:spTree>
    <p:extLst>
      <p:ext uri="{BB962C8B-B14F-4D97-AF65-F5344CB8AC3E}">
        <p14:creationId xmlns:p14="http://schemas.microsoft.com/office/powerpoint/2010/main" val="317562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EFF3499-68E3-40F8-89A1-D98A6448A4C0}" type="slidenum">
              <a:rPr lang="tr-TR" smtClean="0"/>
              <a:t>15</a:t>
            </a:fld>
            <a:endParaRPr lang="tr-TR"/>
          </a:p>
        </p:txBody>
      </p:sp>
    </p:spTree>
    <p:extLst>
      <p:ext uri="{BB962C8B-B14F-4D97-AF65-F5344CB8AC3E}">
        <p14:creationId xmlns:p14="http://schemas.microsoft.com/office/powerpoint/2010/main" val="57096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8.12.2020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8.12.2020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www.rap4.com/images/target_ball/target_pactice_system_ls.jpg&amp;imgrefurl=http://rap4.com/paintball/os/68cal-target-balls8482-system-combatx-p-1579.html&amp;h=725&amp;w=900&amp;sz=154&amp;hl=tr&amp;start=117&amp;tbnid=tdDivszzZYT_GM:&amp;tbnh=118&amp;tbnw=146&amp;prev=/images?q=TARGET&amp;start=100&amp;gbv=2&amp;ndsp=20&amp;hl=tr&amp;sa=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ctrTitle" idx="4294967295"/>
          </p:nvPr>
        </p:nvSpPr>
        <p:spPr>
          <a:xfrm>
            <a:off x="351991" y="548823"/>
            <a:ext cx="8792009" cy="1271511"/>
          </a:xfrm>
        </p:spPr>
        <p:txBody>
          <a:bodyPr lIns="90465" tIns="44440" rIns="90465" bIns="44440" anchor="ctr">
            <a:normAutofit fontScale="90000"/>
          </a:bodyPr>
          <a:lstStyle/>
          <a:p>
            <a:pPr algn="ctr" eaLnBrk="1" hangingPunct="1">
              <a:defRPr/>
            </a:pPr>
            <a:r>
              <a:rPr lang="tr-TR" sz="4300" b="1" dirty="0" smtClean="0">
                <a:solidFill>
                  <a:srgbClr val="FF3300"/>
                </a:solidFill>
                <a:effectLst>
                  <a:outerShdw blurRad="38100" dist="38100" dir="2700000" algn="tl">
                    <a:srgbClr val="C0C0C0"/>
                  </a:outerShdw>
                </a:effectLst>
                <a:latin typeface="Arial Black" pitchFamily="34" charset="0"/>
              </a:rPr>
              <a:t>KARİYER PLANLAMA VE MESLEK SEÇİMİ</a:t>
            </a:r>
            <a:endParaRPr lang="en-US" sz="4300" b="1" dirty="0" smtClean="0">
              <a:solidFill>
                <a:srgbClr val="FF3300"/>
              </a:solidFill>
              <a:effectLst>
                <a:outerShdw blurRad="38100" dist="38100" dir="2700000" algn="tl">
                  <a:srgbClr val="C0C0C0"/>
                </a:outerShdw>
              </a:effectLst>
              <a:latin typeface="Arial Black" pitchFamily="34" charset="0"/>
            </a:endParaRPr>
          </a:p>
        </p:txBody>
      </p:sp>
      <p:sp>
        <p:nvSpPr>
          <p:cNvPr id="3075" name="Rectangle 4"/>
          <p:cNvSpPr>
            <a:spLocks noGrp="1" noChangeArrowheads="1"/>
          </p:cNvSpPr>
          <p:nvPr>
            <p:ph type="subTitle" idx="4294967295"/>
          </p:nvPr>
        </p:nvSpPr>
        <p:spPr>
          <a:xfrm>
            <a:off x="2439124" y="3504595"/>
            <a:ext cx="6399404" cy="1753810"/>
          </a:xfrm>
          <a:noFill/>
        </p:spPr>
        <p:txBody>
          <a:bodyPr lIns="90465" tIns="44440" rIns="90465" bIns="44440"/>
          <a:lstStyle/>
          <a:p>
            <a:pPr eaLnBrk="1" hangingPunct="1">
              <a:buFont typeface="Wingdings" pitchFamily="2" charset="2"/>
              <a:buNone/>
            </a:pPr>
            <a:endParaRPr lang="en-US" altLang="tr-TR" sz="3600" dirty="0" smtClean="0"/>
          </a:p>
          <a:p>
            <a:pPr eaLnBrk="1" hangingPunct="1">
              <a:buFont typeface="Wingdings" pitchFamily="2" charset="2"/>
              <a:buNone/>
            </a:pPr>
            <a:endParaRPr lang="en-US" altLang="tr-TR" sz="3600" dirty="0" smtClean="0"/>
          </a:p>
        </p:txBody>
      </p:sp>
      <p:sp>
        <p:nvSpPr>
          <p:cNvPr id="3076" name="6 Slayt Numarası Yer Tutucusu"/>
          <p:cNvSpPr>
            <a:spLocks noGrp="1"/>
          </p:cNvSpPr>
          <p:nvPr>
            <p:ph type="sldNum" sz="quarter" idx="12"/>
          </p:nvPr>
        </p:nvSpPr>
        <p:spPr>
          <a:noFill/>
        </p:spPr>
        <p:txBody>
          <a:bodyPr/>
          <a:lstStyle/>
          <a:p>
            <a:fld id="{0979C823-0079-4E67-BF26-9664264F0A7E}" type="slidenum">
              <a:rPr lang="tr-TR" altLang="en-US" smtClean="0">
                <a:ea typeface="ＭＳ Ｐゴシック" pitchFamily="34" charset="-128"/>
              </a:rPr>
              <a:pPr/>
              <a:t>1</a:t>
            </a:fld>
            <a:endParaRPr lang="tr-TR" altLang="en-US" smtClean="0">
              <a:ea typeface="ＭＳ Ｐゴシック" pitchFamily="34" charset="-128"/>
            </a:endParaRPr>
          </a:p>
        </p:txBody>
      </p:sp>
      <p:pic>
        <p:nvPicPr>
          <p:cNvPr id="3077" name="Picture 7" descr="C:\Users\kullanıcı\Desktop\intexcoin-gelecegini-tasarla.jpg"/>
          <p:cNvPicPr>
            <a:picLocks noChangeAspect="1" noChangeArrowheads="1"/>
          </p:cNvPicPr>
          <p:nvPr/>
        </p:nvPicPr>
        <p:blipFill>
          <a:blip r:embed="rId3" cstate="print"/>
          <a:srcRect/>
          <a:stretch>
            <a:fillRect/>
          </a:stretch>
        </p:blipFill>
        <p:spPr bwMode="auto">
          <a:xfrm>
            <a:off x="539552" y="3429000"/>
            <a:ext cx="8018250" cy="315383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3 İçerik Yer Tutucusu" descr="imagesCAUHD56O.jpg"/>
          <p:cNvPicPr>
            <a:picLocks noGrp="1" noChangeAspect="1"/>
          </p:cNvPicPr>
          <p:nvPr>
            <p:ph idx="1"/>
          </p:nvPr>
        </p:nvPicPr>
        <p:blipFill>
          <a:blip r:embed="rId2" cstate="print"/>
          <a:srcRect/>
          <a:stretch>
            <a:fillRect/>
          </a:stretch>
        </p:blipFill>
        <p:spPr>
          <a:xfrm>
            <a:off x="1476190" y="2763762"/>
            <a:ext cx="5543463" cy="4094238"/>
          </a:xfrm>
        </p:spPr>
      </p:pic>
      <p:sp>
        <p:nvSpPr>
          <p:cNvPr id="5" name="4 Oval Belirtme Çizgisi"/>
          <p:cNvSpPr/>
          <p:nvPr/>
        </p:nvSpPr>
        <p:spPr>
          <a:xfrm rot="20776955">
            <a:off x="899359" y="1412119"/>
            <a:ext cx="3600537" cy="283633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b="1" dirty="0">
                <a:solidFill>
                  <a:srgbClr val="C00000"/>
                </a:solidFill>
                <a:latin typeface="Comic Sans MS" pitchFamily="66" charset="0"/>
              </a:rPr>
              <a:t>Bu sorulardan sonra mesleğe yönelik şu sorular sorulmalıdır:</a:t>
            </a:r>
            <a:endParaRPr lang="tr-TR" sz="2000" b="1" dirty="0"/>
          </a:p>
        </p:txBody>
      </p:sp>
      <p:sp>
        <p:nvSpPr>
          <p:cNvPr id="6" name="5 Oval Belirtme Çizgisi"/>
          <p:cNvSpPr/>
          <p:nvPr/>
        </p:nvSpPr>
        <p:spPr>
          <a:xfrm>
            <a:off x="4067274" y="0"/>
            <a:ext cx="5365141" cy="443744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defRPr/>
            </a:pPr>
            <a:r>
              <a:rPr lang="tr-TR" b="1" dirty="0">
                <a:solidFill>
                  <a:schemeClr val="tx1"/>
                </a:solidFill>
                <a:latin typeface="Comic Sans MS" pitchFamily="66" charset="0"/>
              </a:rPr>
              <a:t>Kendimi 30 yaşında nasıl görüyorum?  </a:t>
            </a:r>
          </a:p>
          <a:p>
            <a:pPr>
              <a:lnSpc>
                <a:spcPct val="90000"/>
              </a:lnSpc>
              <a:defRPr/>
            </a:pPr>
            <a:r>
              <a:rPr lang="tr-TR" b="1" dirty="0">
                <a:solidFill>
                  <a:schemeClr val="tx1"/>
                </a:solidFill>
                <a:latin typeface="Comic Sans MS" pitchFamily="66" charset="0"/>
              </a:rPr>
              <a:t>Nasıl bir hayat yaşamak isterim?</a:t>
            </a:r>
          </a:p>
          <a:p>
            <a:pPr>
              <a:lnSpc>
                <a:spcPct val="90000"/>
              </a:lnSpc>
              <a:defRPr/>
            </a:pPr>
            <a:endParaRPr lang="tr-TR" b="1" dirty="0">
              <a:solidFill>
                <a:schemeClr val="tx1"/>
              </a:solidFill>
              <a:latin typeface="Comic Sans MS" pitchFamily="66" charset="0"/>
            </a:endParaRPr>
          </a:p>
          <a:p>
            <a:pPr>
              <a:lnSpc>
                <a:spcPct val="90000"/>
              </a:lnSpc>
              <a:defRPr/>
            </a:pPr>
            <a:r>
              <a:rPr lang="tr-TR" b="1" dirty="0">
                <a:solidFill>
                  <a:schemeClr val="tx1"/>
                </a:solidFill>
                <a:latin typeface="Comic Sans MS" pitchFamily="66" charset="0"/>
              </a:rPr>
              <a:t>Çok para kazanmak istiyor muyum? </a:t>
            </a:r>
          </a:p>
          <a:p>
            <a:pPr>
              <a:lnSpc>
                <a:spcPct val="90000"/>
              </a:lnSpc>
              <a:defRPr/>
            </a:pPr>
            <a:r>
              <a:rPr lang="tr-TR" b="1" dirty="0">
                <a:solidFill>
                  <a:schemeClr val="tx1"/>
                </a:solidFill>
                <a:latin typeface="Comic Sans MS" pitchFamily="66" charset="0"/>
              </a:rPr>
              <a:t>Seyahat etmeyi seviyor muyum?</a:t>
            </a:r>
          </a:p>
          <a:p>
            <a:pPr>
              <a:lnSpc>
                <a:spcPct val="90000"/>
              </a:lnSpc>
              <a:defRPr/>
            </a:pPr>
            <a:r>
              <a:rPr lang="tr-TR" b="1" dirty="0">
                <a:solidFill>
                  <a:schemeClr val="tx1"/>
                </a:solidFill>
                <a:latin typeface="Comic Sans MS" pitchFamily="66" charset="0"/>
              </a:rPr>
              <a:t>Nerede çalışmak bana zevk verir? </a:t>
            </a:r>
          </a:p>
          <a:p>
            <a:pPr>
              <a:lnSpc>
                <a:spcPct val="90000"/>
              </a:lnSpc>
              <a:defRPr/>
            </a:pPr>
            <a:r>
              <a:rPr lang="tr-TR" b="1" dirty="0">
                <a:solidFill>
                  <a:schemeClr val="tx1"/>
                </a:solidFill>
                <a:latin typeface="Comic Sans MS" pitchFamily="66" charset="0"/>
              </a:rPr>
              <a:t>Açık havada mı? Bina içinde mi?</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p:txBody>
          <a:bodyPr/>
          <a:lstStyle/>
          <a:p>
            <a:r>
              <a:rPr lang="tr-TR" smtClean="0"/>
              <a:t>GELECEĞİNİZİ HAYAL EDİN</a:t>
            </a:r>
          </a:p>
        </p:txBody>
      </p:sp>
      <p:sp>
        <p:nvSpPr>
          <p:cNvPr id="15363" name="Slayt Numarası Yer Tutucusu 3"/>
          <p:cNvSpPr>
            <a:spLocks noGrp="1"/>
          </p:cNvSpPr>
          <p:nvPr>
            <p:ph type="sldNum" sz="quarter" idx="12"/>
          </p:nvPr>
        </p:nvSpPr>
        <p:spPr>
          <a:noFill/>
        </p:spPr>
        <p:txBody>
          <a:bodyPr/>
          <a:lstStyle/>
          <a:p>
            <a:fld id="{FE29AA09-6557-40A6-8C3E-88FE20977F67}" type="slidenum">
              <a:rPr lang="tr-TR" altLang="en-US" smtClean="0">
                <a:ea typeface="ＭＳ Ｐゴシック" pitchFamily="34" charset="-128"/>
              </a:rPr>
              <a:pPr/>
              <a:t>11</a:t>
            </a:fld>
            <a:endParaRPr lang="tr-TR" altLang="en-US" smtClean="0">
              <a:ea typeface="ＭＳ Ｐゴシック" pitchFamily="34" charset="-128"/>
            </a:endParaRPr>
          </a:p>
        </p:txBody>
      </p:sp>
      <p:pic>
        <p:nvPicPr>
          <p:cNvPr id="15364" name="Picture 2" descr="C:\Users\kullanıcı\Desktop\19-yeniçeri-C.jpg"/>
          <p:cNvPicPr>
            <a:picLocks noGrp="1" noChangeAspect="1" noChangeArrowheads="1"/>
          </p:cNvPicPr>
          <p:nvPr>
            <p:ph idx="1"/>
          </p:nvPr>
        </p:nvPicPr>
        <p:blipFill>
          <a:blip r:embed="rId2" cstate="print"/>
          <a:srcRect/>
          <a:stretch>
            <a:fillRect/>
          </a:stretch>
        </p:blipFill>
        <p:spPr>
          <a:xfrm>
            <a:off x="0" y="1599595"/>
            <a:ext cx="9144000" cy="4531179"/>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411660" cy="1143000"/>
          </a:xfrm>
          <a:solidFill>
            <a:schemeClr val="bg1"/>
          </a:solidFill>
        </p:spPr>
        <p:txBody>
          <a:bodyPr/>
          <a:lstStyle/>
          <a:p>
            <a:pPr eaLnBrk="1" hangingPunct="1"/>
            <a:r>
              <a:rPr lang="tr-TR" sz="3200" dirty="0" smtClean="0">
                <a:latin typeface="Comic Sans MS" pitchFamily="66" charset="0"/>
              </a:rPr>
              <a:t>MESLEK SEÇİMİNİN AŞAMALARI</a:t>
            </a:r>
          </a:p>
        </p:txBody>
      </p:sp>
      <p:sp>
        <p:nvSpPr>
          <p:cNvPr id="16387" name="Rectangle 3"/>
          <p:cNvSpPr>
            <a:spLocks noGrp="1" noChangeArrowheads="1"/>
          </p:cNvSpPr>
          <p:nvPr>
            <p:ph type="body" idx="1"/>
          </p:nvPr>
        </p:nvSpPr>
        <p:spPr>
          <a:xfrm>
            <a:off x="0" y="1557262"/>
            <a:ext cx="5580678" cy="4568976"/>
          </a:xfrm>
        </p:spPr>
        <p:txBody>
          <a:bodyPr/>
          <a:lstStyle/>
          <a:p>
            <a:pPr eaLnBrk="1" hangingPunct="1">
              <a:lnSpc>
                <a:spcPct val="80000"/>
              </a:lnSpc>
              <a:buFontTx/>
              <a:buNone/>
            </a:pPr>
            <a:endParaRPr lang="tr-TR" sz="2400" dirty="0" smtClean="0"/>
          </a:p>
          <a:p>
            <a:pPr eaLnBrk="1" hangingPunct="1">
              <a:lnSpc>
                <a:spcPct val="80000"/>
              </a:lnSpc>
              <a:buFont typeface="Wingdings" pitchFamily="2" charset="2"/>
              <a:buNone/>
            </a:pPr>
            <a:r>
              <a:rPr lang="tr-TR" sz="2400" b="1" dirty="0" smtClean="0">
                <a:latin typeface="Comic Sans MS" pitchFamily="66" charset="0"/>
              </a:rPr>
              <a:t> Kendinizi tanımalısınız  </a:t>
            </a:r>
          </a:p>
          <a:p>
            <a:pPr eaLnBrk="1" hangingPunct="1">
              <a:lnSpc>
                <a:spcPct val="80000"/>
              </a:lnSpc>
            </a:pPr>
            <a:endParaRPr lang="tr-TR" sz="2400" dirty="0" smtClean="0"/>
          </a:p>
          <a:p>
            <a:pPr eaLnBrk="1" hangingPunct="1">
              <a:lnSpc>
                <a:spcPct val="80000"/>
              </a:lnSpc>
            </a:pPr>
            <a:endParaRPr lang="tr-TR" sz="2400" dirty="0" smtClean="0"/>
          </a:p>
          <a:p>
            <a:pPr eaLnBrk="1" hangingPunct="1">
              <a:lnSpc>
                <a:spcPct val="80000"/>
              </a:lnSpc>
              <a:buFontTx/>
              <a:buNone/>
            </a:pPr>
            <a:endParaRPr lang="tr-TR" sz="2400" dirty="0" smtClean="0"/>
          </a:p>
          <a:p>
            <a:pPr eaLnBrk="1" hangingPunct="1">
              <a:lnSpc>
                <a:spcPct val="80000"/>
              </a:lnSpc>
              <a:buFontTx/>
              <a:buNone/>
            </a:pPr>
            <a:r>
              <a:rPr lang="tr-TR" sz="2400" dirty="0" smtClean="0"/>
              <a:t> </a:t>
            </a:r>
          </a:p>
        </p:txBody>
      </p:sp>
      <p:pic>
        <p:nvPicPr>
          <p:cNvPr id="16388" name="Picture 2" descr="Slayt15"/>
          <p:cNvPicPr>
            <a:picLocks noChangeAspect="1" noChangeArrowheads="1"/>
          </p:cNvPicPr>
          <p:nvPr/>
        </p:nvPicPr>
        <p:blipFill>
          <a:blip r:embed="rId2" cstate="print"/>
          <a:srcRect/>
          <a:stretch>
            <a:fillRect/>
          </a:stretch>
        </p:blipFill>
        <p:spPr bwMode="auto">
          <a:xfrm>
            <a:off x="3887402" y="2133299"/>
            <a:ext cx="5256598" cy="4464654"/>
          </a:xfrm>
          <a:prstGeom prst="rect">
            <a:avLst/>
          </a:prstGeom>
          <a:noFill/>
          <a:ln w="9525">
            <a:noFill/>
            <a:miter lim="800000"/>
            <a:headEnd/>
            <a:tailEnd/>
          </a:ln>
        </p:spPr>
      </p:pic>
      <p:sp>
        <p:nvSpPr>
          <p:cNvPr id="6" name="5 Sağ Ok"/>
          <p:cNvSpPr/>
          <p:nvPr/>
        </p:nvSpPr>
        <p:spPr>
          <a:xfrm>
            <a:off x="324080" y="2709333"/>
            <a:ext cx="3851737" cy="1368274"/>
          </a:xfrm>
          <a:prstGeom prst="rightArrow">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b="1" dirty="0">
                <a:solidFill>
                  <a:schemeClr val="tx1"/>
                </a:solidFill>
                <a:latin typeface="Comic Sans MS" pitchFamily="66" charset="0"/>
              </a:rPr>
              <a:t>Zayıf yönlerinizden yakınmayın</a:t>
            </a:r>
            <a:endParaRPr lang="tr-TR" sz="2000" dirty="0">
              <a:solidFill>
                <a:schemeClr val="tx1"/>
              </a:solidFill>
            </a:endParaRPr>
          </a:p>
        </p:txBody>
      </p:sp>
      <p:sp>
        <p:nvSpPr>
          <p:cNvPr id="7" name="6 Sağ Ok"/>
          <p:cNvSpPr/>
          <p:nvPr/>
        </p:nvSpPr>
        <p:spPr>
          <a:xfrm>
            <a:off x="395408" y="4940905"/>
            <a:ext cx="3707529" cy="1511905"/>
          </a:xfrm>
          <a:prstGeom prst="rightArrow">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eaLnBrk="0" hangingPunct="0">
              <a:spcBef>
                <a:spcPct val="50000"/>
              </a:spcBef>
              <a:defRPr/>
            </a:pPr>
            <a:r>
              <a:rPr lang="tr-TR" sz="2000" b="1" dirty="0">
                <a:solidFill>
                  <a:schemeClr val="tx1"/>
                </a:solidFill>
                <a:latin typeface="Comic Sans MS" pitchFamily="66" charset="0"/>
              </a:rPr>
              <a:t>Kuvvetli yönlerinize konsantre olun.</a:t>
            </a:r>
            <a:r>
              <a:rPr lang="tr-TR" sz="2000" dirty="0">
                <a:solidFill>
                  <a:schemeClr val="tx1"/>
                </a:solidFill>
                <a:latin typeface="Comic Sans MS" pitchFamily="66" charset="0"/>
              </a:rPr>
              <a:t> </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Kendimi Nasıl Tanırım?</a:t>
            </a:r>
            <a:endParaRPr lang="tr-TR" dirty="0"/>
          </a:p>
        </p:txBody>
      </p:sp>
      <p:sp>
        <p:nvSpPr>
          <p:cNvPr id="3" name="İçerik Yer Tutucusu 2"/>
          <p:cNvSpPr>
            <a:spLocks noGrp="1"/>
          </p:cNvSpPr>
          <p:nvPr>
            <p:ph idx="1"/>
          </p:nvPr>
        </p:nvSpPr>
        <p:spPr/>
        <p:txBody>
          <a:bodyPr/>
          <a:lstStyle/>
          <a:p>
            <a:r>
              <a:rPr lang="tr-TR" dirty="0" smtClean="0"/>
              <a:t>Kendini gözlemleyerek</a:t>
            </a:r>
          </a:p>
          <a:p>
            <a:endParaRPr lang="tr-TR" dirty="0" smtClean="0"/>
          </a:p>
          <a:p>
            <a:endParaRPr lang="tr-TR" dirty="0"/>
          </a:p>
        </p:txBody>
      </p:sp>
      <p:pic>
        <p:nvPicPr>
          <p:cNvPr id="4" name="3 Resim" descr="imagesCAA2LT2C.jpg"/>
          <p:cNvPicPr>
            <a:picLocks noChangeAspect="1"/>
          </p:cNvPicPr>
          <p:nvPr/>
        </p:nvPicPr>
        <p:blipFill>
          <a:blip r:embed="rId2" cstate="print"/>
          <a:srcRect/>
          <a:stretch>
            <a:fillRect/>
          </a:stretch>
        </p:blipFill>
        <p:spPr bwMode="auto">
          <a:xfrm>
            <a:off x="5724885" y="1517877"/>
            <a:ext cx="3419115" cy="4608286"/>
          </a:xfrm>
          <a:prstGeom prst="rect">
            <a:avLst/>
          </a:prstGeom>
          <a:noFill/>
          <a:ln w="9525">
            <a:noFill/>
            <a:miter lim="800000"/>
            <a:headEnd/>
            <a:tailEnd/>
          </a:ln>
        </p:spPr>
      </p:pic>
      <p:sp>
        <p:nvSpPr>
          <p:cNvPr id="5" name="4 Yuvarlatılmış Dikdörtgen"/>
          <p:cNvSpPr/>
          <p:nvPr/>
        </p:nvSpPr>
        <p:spPr>
          <a:xfrm>
            <a:off x="457200" y="2564904"/>
            <a:ext cx="3419115" cy="4033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chemeClr val="tx1"/>
                </a:solidFill>
                <a:latin typeface="Comic Sans MS" pitchFamily="66" charset="0"/>
              </a:rPr>
              <a:t>Bireylerin çok farklı kişilik özellikleri vardır:</a:t>
            </a:r>
          </a:p>
          <a:p>
            <a:pPr>
              <a:defRPr/>
            </a:pPr>
            <a:endParaRPr lang="tr-TR" sz="2000" dirty="0">
              <a:solidFill>
                <a:schemeClr val="tx1"/>
              </a:solidFill>
              <a:latin typeface="Comic Sans MS" pitchFamily="66" charset="0"/>
            </a:endParaRPr>
          </a:p>
          <a:p>
            <a:pPr>
              <a:buFont typeface="Wingdings" pitchFamily="2" charset="2"/>
              <a:buChar char="Ø"/>
              <a:defRPr/>
            </a:pPr>
            <a:r>
              <a:rPr lang="tr-TR" sz="2000" dirty="0">
                <a:solidFill>
                  <a:schemeClr val="tx1"/>
                </a:solidFill>
                <a:latin typeface="Comic Sans MS" pitchFamily="66" charset="0"/>
              </a:rPr>
              <a:t> Atak</a:t>
            </a:r>
          </a:p>
          <a:p>
            <a:pPr>
              <a:buFont typeface="Wingdings" pitchFamily="2" charset="2"/>
              <a:buChar char="Ø"/>
              <a:defRPr/>
            </a:pPr>
            <a:r>
              <a:rPr lang="tr-TR" sz="2000" dirty="0">
                <a:solidFill>
                  <a:schemeClr val="tx1"/>
                </a:solidFill>
                <a:latin typeface="Comic Sans MS" pitchFamily="66" charset="0"/>
              </a:rPr>
              <a:t> Girişken</a:t>
            </a:r>
          </a:p>
          <a:p>
            <a:pPr>
              <a:buFont typeface="Wingdings" pitchFamily="2" charset="2"/>
              <a:buChar char="Ø"/>
              <a:defRPr/>
            </a:pPr>
            <a:r>
              <a:rPr lang="tr-TR" sz="2000" dirty="0">
                <a:solidFill>
                  <a:schemeClr val="tx1"/>
                </a:solidFill>
                <a:latin typeface="Comic Sans MS" pitchFamily="66" charset="0"/>
              </a:rPr>
              <a:t> Çekingen</a:t>
            </a:r>
          </a:p>
          <a:p>
            <a:pPr>
              <a:buFont typeface="Wingdings" pitchFamily="2" charset="2"/>
              <a:buChar char="Ø"/>
              <a:defRPr/>
            </a:pPr>
            <a:r>
              <a:rPr lang="tr-TR" sz="2000" dirty="0">
                <a:solidFill>
                  <a:schemeClr val="tx1"/>
                </a:solidFill>
                <a:latin typeface="Comic Sans MS" pitchFamily="66" charset="0"/>
              </a:rPr>
              <a:t> Uysal</a:t>
            </a:r>
          </a:p>
          <a:p>
            <a:pPr>
              <a:buFont typeface="Wingdings" pitchFamily="2" charset="2"/>
              <a:buChar char="Ø"/>
              <a:defRPr/>
            </a:pPr>
            <a:r>
              <a:rPr lang="tr-TR" sz="2000" dirty="0">
                <a:solidFill>
                  <a:schemeClr val="tx1"/>
                </a:solidFill>
                <a:latin typeface="Comic Sans MS" pitchFamily="66" charset="0"/>
              </a:rPr>
              <a:t> Hırslı</a:t>
            </a:r>
          </a:p>
          <a:p>
            <a:pPr>
              <a:buFont typeface="Wingdings" pitchFamily="2" charset="2"/>
              <a:buChar char="Ø"/>
              <a:defRPr/>
            </a:pPr>
            <a:r>
              <a:rPr lang="tr-TR" sz="2000" dirty="0">
                <a:solidFill>
                  <a:schemeClr val="tx1"/>
                </a:solidFill>
                <a:latin typeface="Comic Sans MS" pitchFamily="66" charset="0"/>
              </a:rPr>
              <a:t> İdealist</a:t>
            </a:r>
          </a:p>
        </p:txBody>
      </p:sp>
    </p:spTree>
    <p:extLst>
      <p:ext uri="{BB962C8B-B14F-4D97-AF65-F5344CB8AC3E}">
        <p14:creationId xmlns:p14="http://schemas.microsoft.com/office/powerpoint/2010/main" val="223665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117997" y="285751"/>
            <a:ext cx="6501744" cy="2192900"/>
          </a:xfrm>
          <a:prstGeom prst="rect">
            <a:avLst/>
          </a:prstGeom>
          <a:noFill/>
          <a:ln w="9525">
            <a:noFill/>
            <a:miter lim="800000"/>
            <a:headEnd/>
            <a:tailEnd/>
          </a:ln>
        </p:spPr>
        <p:txBody>
          <a:bodyPr lIns="91432" tIns="45716" rIns="91432" bIns="45716">
            <a:spAutoFit/>
          </a:bodyPr>
          <a:lstStyle/>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a:p>
            <a:pPr eaLnBrk="0" hangingPunct="0">
              <a:spcBef>
                <a:spcPct val="50000"/>
              </a:spcBef>
            </a:pPr>
            <a:endParaRPr lang="tr-TR" sz="2400" b="1" dirty="0">
              <a:latin typeface="Comic Sans MS" pitchFamily="66" charset="0"/>
            </a:endParaRPr>
          </a:p>
        </p:txBody>
      </p:sp>
      <p:pic>
        <p:nvPicPr>
          <p:cNvPr id="17411" name="3 Resim" descr="untitledmkl.png"/>
          <p:cNvPicPr>
            <a:picLocks noChangeAspect="1"/>
          </p:cNvPicPr>
          <p:nvPr/>
        </p:nvPicPr>
        <p:blipFill>
          <a:blip r:embed="rId2" cstate="print"/>
          <a:srcRect/>
          <a:stretch>
            <a:fillRect/>
          </a:stretch>
        </p:blipFill>
        <p:spPr bwMode="auto">
          <a:xfrm>
            <a:off x="4932519" y="692453"/>
            <a:ext cx="3527657" cy="5760357"/>
          </a:xfrm>
          <a:prstGeom prst="rect">
            <a:avLst/>
          </a:prstGeom>
          <a:noFill/>
          <a:ln w="9525">
            <a:noFill/>
            <a:miter lim="800000"/>
            <a:headEnd/>
            <a:tailEnd/>
          </a:ln>
        </p:spPr>
      </p:pic>
      <p:sp>
        <p:nvSpPr>
          <p:cNvPr id="17412" name="5 Dikdörtgen"/>
          <p:cNvSpPr>
            <a:spLocks noChangeArrowheads="1"/>
          </p:cNvSpPr>
          <p:nvPr/>
        </p:nvSpPr>
        <p:spPr bwMode="auto">
          <a:xfrm>
            <a:off x="539616" y="621393"/>
            <a:ext cx="4453377" cy="391189"/>
          </a:xfrm>
          <a:prstGeom prst="rect">
            <a:avLst/>
          </a:prstGeom>
          <a:noFill/>
          <a:ln w="9525">
            <a:noFill/>
            <a:miter lim="800000"/>
            <a:headEnd/>
            <a:tailEnd/>
          </a:ln>
        </p:spPr>
        <p:txBody>
          <a:bodyPr lIns="91432" tIns="45716" rIns="91432" bIns="45716">
            <a:spAutoFit/>
          </a:bodyPr>
          <a:lstStyle/>
          <a:p>
            <a:pPr>
              <a:lnSpc>
                <a:spcPct val="80000"/>
              </a:lnSpc>
            </a:pPr>
            <a:r>
              <a:rPr lang="tr-TR" sz="2400" b="1" dirty="0">
                <a:latin typeface="Comic Sans MS" pitchFamily="66" charset="0"/>
              </a:rPr>
              <a:t> </a:t>
            </a:r>
          </a:p>
        </p:txBody>
      </p:sp>
      <p:sp>
        <p:nvSpPr>
          <p:cNvPr id="7" name="6 Akış Çizelgesi: Karar"/>
          <p:cNvSpPr/>
          <p:nvPr/>
        </p:nvSpPr>
        <p:spPr>
          <a:xfrm>
            <a:off x="0" y="0"/>
            <a:ext cx="4932519" cy="1944310"/>
          </a:xfrm>
          <a:prstGeom prst="flowChartDecision">
            <a:avLst/>
          </a:prstGeom>
          <a:solidFill>
            <a:srgbClr val="FFC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800" b="1" dirty="0">
                <a:solidFill>
                  <a:schemeClr val="tx1"/>
                </a:solidFill>
                <a:latin typeface="Comic Sans MS" pitchFamily="66" charset="0"/>
              </a:rPr>
              <a:t>Meslekleri tanımalısınız </a:t>
            </a:r>
            <a:endParaRPr lang="tr-TR" sz="2800" dirty="0">
              <a:solidFill>
                <a:schemeClr val="tx1"/>
              </a:solidFill>
            </a:endParaRPr>
          </a:p>
        </p:txBody>
      </p:sp>
      <p:sp>
        <p:nvSpPr>
          <p:cNvPr id="8" name="7 Dikdörtgen"/>
          <p:cNvSpPr/>
          <p:nvPr/>
        </p:nvSpPr>
        <p:spPr>
          <a:xfrm>
            <a:off x="468288" y="2133298"/>
            <a:ext cx="3383450" cy="3959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eaLnBrk="0" hangingPunct="0">
              <a:spcBef>
                <a:spcPct val="50000"/>
              </a:spcBef>
              <a:defRPr/>
            </a:pPr>
            <a:r>
              <a:rPr lang="tr-TR" sz="2400" dirty="0">
                <a:solidFill>
                  <a:schemeClr val="tx1"/>
                </a:solidFill>
                <a:latin typeface="Comic Sans MS" pitchFamily="66" charset="0"/>
              </a:rPr>
              <a:t>Meslek özellikleri</a:t>
            </a:r>
          </a:p>
          <a:p>
            <a:pPr eaLnBrk="0" hangingPunct="0">
              <a:spcBef>
                <a:spcPct val="50000"/>
              </a:spcBef>
              <a:defRPr/>
            </a:pPr>
            <a:r>
              <a:rPr lang="tr-TR" sz="2400" dirty="0">
                <a:solidFill>
                  <a:schemeClr val="tx1"/>
                </a:solidFill>
                <a:latin typeface="Comic Sans MS" pitchFamily="66" charset="0"/>
              </a:rPr>
              <a:t>Gereken nitelikler</a:t>
            </a:r>
          </a:p>
          <a:p>
            <a:pPr eaLnBrk="0" hangingPunct="0">
              <a:spcBef>
                <a:spcPct val="50000"/>
              </a:spcBef>
              <a:defRPr/>
            </a:pPr>
            <a:r>
              <a:rPr lang="tr-TR" sz="2400" dirty="0">
                <a:solidFill>
                  <a:schemeClr val="tx1"/>
                </a:solidFill>
                <a:latin typeface="Comic Sans MS" pitchFamily="66" charset="0"/>
              </a:rPr>
              <a:t>Geçirilmesi gereken eğitim süreci</a:t>
            </a:r>
          </a:p>
          <a:p>
            <a:pPr eaLnBrk="0" hangingPunct="0">
              <a:spcBef>
                <a:spcPct val="50000"/>
              </a:spcBef>
              <a:defRPr/>
            </a:pPr>
            <a:r>
              <a:rPr lang="tr-TR" sz="2400" dirty="0">
                <a:latin typeface="Comic Sans MS" pitchFamily="66" charset="0"/>
              </a:rPr>
              <a:t> </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332656"/>
            <a:ext cx="87129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MESLEKLERİ NASIL TANIRIM?</a:t>
            </a:r>
            <a:endParaRPr lang="tr-TR" dirty="0"/>
          </a:p>
        </p:txBody>
      </p:sp>
      <p:sp>
        <p:nvSpPr>
          <p:cNvPr id="3" name="Dikey Kaydırma 2"/>
          <p:cNvSpPr/>
          <p:nvPr/>
        </p:nvSpPr>
        <p:spPr>
          <a:xfrm>
            <a:off x="2123728" y="1484784"/>
            <a:ext cx="4536504" cy="496855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Araştıracaksın!</a:t>
            </a:r>
          </a:p>
          <a:p>
            <a:pPr algn="ctr"/>
            <a:r>
              <a:rPr lang="tr-TR" dirty="0" smtClean="0"/>
              <a:t>1)Araştırırken kendine bir not defteri tut</a:t>
            </a:r>
          </a:p>
          <a:p>
            <a:pPr algn="ctr"/>
            <a:endParaRPr lang="tr-TR" dirty="0" smtClean="0"/>
          </a:p>
          <a:p>
            <a:pPr algn="ctr"/>
            <a:r>
              <a:rPr lang="tr-TR" dirty="0" smtClean="0"/>
              <a:t>2)Bu not  defterine sorular yaz</a:t>
            </a:r>
          </a:p>
          <a:p>
            <a:pPr algn="ctr"/>
            <a:endParaRPr lang="tr-TR" dirty="0" smtClean="0"/>
          </a:p>
          <a:p>
            <a:pPr algn="ctr"/>
            <a:r>
              <a:rPr lang="tr-TR" dirty="0" smtClean="0"/>
              <a:t>3)Yazdığın soruların cevabını bul</a:t>
            </a:r>
            <a:endParaRPr lang="tr-TR" dirty="0"/>
          </a:p>
        </p:txBody>
      </p:sp>
    </p:spTree>
    <p:extLst>
      <p:ext uri="{BB962C8B-B14F-4D97-AF65-F5344CB8AC3E}">
        <p14:creationId xmlns:p14="http://schemas.microsoft.com/office/powerpoint/2010/main" val="374599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61295" y="569989"/>
            <a:ext cx="3887401" cy="5113262"/>
          </a:xfrm>
        </p:spPr>
        <p:txBody>
          <a:bodyPr/>
          <a:lstStyle/>
          <a:p>
            <a:pPr eaLnBrk="1" hangingPunct="1">
              <a:lnSpc>
                <a:spcPct val="90000"/>
              </a:lnSpc>
              <a:spcBef>
                <a:spcPct val="0"/>
              </a:spcBef>
            </a:pPr>
            <a:endParaRPr lang="tr-TR" sz="2200" dirty="0" smtClean="0"/>
          </a:p>
          <a:p>
            <a:pPr eaLnBrk="1" hangingPunct="1">
              <a:lnSpc>
                <a:spcPct val="90000"/>
              </a:lnSpc>
              <a:spcBef>
                <a:spcPct val="0"/>
              </a:spcBef>
            </a:pPr>
            <a:endParaRPr lang="tr-TR" sz="2200" dirty="0" smtClean="0"/>
          </a:p>
          <a:p>
            <a:pPr eaLnBrk="1" hangingPunct="1">
              <a:lnSpc>
                <a:spcPct val="90000"/>
              </a:lnSpc>
              <a:spcBef>
                <a:spcPct val="0"/>
              </a:spcBef>
            </a:pPr>
            <a:endParaRPr lang="tr-TR" sz="2200" dirty="0" smtClean="0"/>
          </a:p>
          <a:p>
            <a:pPr eaLnBrk="1" hangingPunct="1">
              <a:lnSpc>
                <a:spcPct val="90000"/>
              </a:lnSpc>
              <a:spcBef>
                <a:spcPct val="0"/>
              </a:spcBef>
            </a:pPr>
            <a:r>
              <a:rPr lang="tr-TR" sz="3500" dirty="0" smtClean="0"/>
              <a:t>Mesleğin faaliyet alanı nedir?</a:t>
            </a:r>
          </a:p>
          <a:p>
            <a:pPr eaLnBrk="1" hangingPunct="1">
              <a:lnSpc>
                <a:spcPct val="90000"/>
              </a:lnSpc>
              <a:spcBef>
                <a:spcPct val="0"/>
              </a:spcBef>
            </a:pPr>
            <a:r>
              <a:rPr lang="tr-TR" sz="3500" dirty="0" smtClean="0"/>
              <a:t>İyi ya da kötü yanları nedir?</a:t>
            </a:r>
          </a:p>
          <a:p>
            <a:pPr eaLnBrk="1" hangingPunct="1">
              <a:lnSpc>
                <a:spcPct val="90000"/>
              </a:lnSpc>
              <a:spcBef>
                <a:spcPct val="0"/>
              </a:spcBef>
            </a:pPr>
            <a:r>
              <a:rPr lang="tr-TR" sz="3500" dirty="0" smtClean="0"/>
              <a:t>Hangi ortamda çalışılacaktır?</a:t>
            </a:r>
          </a:p>
          <a:p>
            <a:pPr eaLnBrk="1" hangingPunct="1">
              <a:lnSpc>
                <a:spcPct val="90000"/>
              </a:lnSpc>
              <a:spcBef>
                <a:spcPct val="0"/>
              </a:spcBef>
            </a:pPr>
            <a:r>
              <a:rPr lang="tr-TR" sz="3500" dirty="0" smtClean="0"/>
              <a:t>Günde kaç saat çalışılacaktır?</a:t>
            </a:r>
          </a:p>
          <a:p>
            <a:pPr eaLnBrk="1" hangingPunct="1">
              <a:lnSpc>
                <a:spcPct val="90000"/>
              </a:lnSpc>
              <a:spcBef>
                <a:spcPct val="0"/>
              </a:spcBef>
            </a:pPr>
            <a:endParaRPr lang="tr-TR" sz="3500" dirty="0" smtClean="0"/>
          </a:p>
        </p:txBody>
      </p:sp>
      <p:pic>
        <p:nvPicPr>
          <p:cNvPr id="25603" name="3 Resim" descr="untitleda.png"/>
          <p:cNvPicPr>
            <a:picLocks noChangeAspect="1"/>
          </p:cNvPicPr>
          <p:nvPr/>
        </p:nvPicPr>
        <p:blipFill>
          <a:blip r:embed="rId2" cstate="print"/>
          <a:srcRect/>
          <a:stretch>
            <a:fillRect/>
          </a:stretch>
        </p:blipFill>
        <p:spPr bwMode="auto">
          <a:xfrm>
            <a:off x="4284361" y="686405"/>
            <a:ext cx="4642553" cy="5028595"/>
          </a:xfrm>
          <a:prstGeom prst="rect">
            <a:avLst/>
          </a:prstGeom>
          <a:noFill/>
          <a:ln w="53975">
            <a:solidFill>
              <a:srgbClr val="FF3399"/>
            </a:solidFill>
            <a:miter lim="800000"/>
            <a:headEnd/>
            <a:tailEnd/>
          </a:ln>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blipFill dpi="0" rotWithShape="1">
            <a:blip r:embed="rId2" cstate="print"/>
            <a:srcRect/>
            <a:tile tx="0" ty="0" sx="100000" sy="100000" flip="none" algn="tl"/>
          </a:blipFill>
        </p:spPr>
        <p:txBody>
          <a:bodyPr/>
          <a:lstStyle/>
          <a:p>
            <a:pPr eaLnBrk="1" hangingPunct="1"/>
            <a:endParaRPr lang="tr-TR" sz="2400" b="1" dirty="0" smtClean="0">
              <a:latin typeface="Comic Sans MS" pitchFamily="66" charset="0"/>
            </a:endParaRPr>
          </a:p>
        </p:txBody>
      </p:sp>
      <p:sp>
        <p:nvSpPr>
          <p:cNvPr id="18435" name="Rectangle 3"/>
          <p:cNvSpPr>
            <a:spLocks noGrp="1" noChangeArrowheads="1"/>
          </p:cNvSpPr>
          <p:nvPr>
            <p:ph type="body" idx="1"/>
          </p:nvPr>
        </p:nvSpPr>
        <p:spPr>
          <a:xfrm>
            <a:off x="457433" y="1599596"/>
            <a:ext cx="4690622" cy="4526643"/>
          </a:xfrm>
        </p:spPr>
        <p:txBody>
          <a:bodyPr/>
          <a:lstStyle/>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a:p>
            <a:pPr eaLnBrk="1" hangingPunct="1">
              <a:lnSpc>
                <a:spcPct val="90000"/>
              </a:lnSpc>
            </a:pPr>
            <a:endParaRPr lang="tr-TR" sz="2000" dirty="0" smtClean="0"/>
          </a:p>
        </p:txBody>
      </p:sp>
      <p:pic>
        <p:nvPicPr>
          <p:cNvPr id="5" name="3 Resim" descr="untitlednm.png"/>
          <p:cNvPicPr>
            <a:picLocks noChangeAspect="1"/>
          </p:cNvPicPr>
          <p:nvPr/>
        </p:nvPicPr>
        <p:blipFill>
          <a:blip r:embed="rId3" cstate="print"/>
          <a:srcRect/>
          <a:stretch>
            <a:fillRect/>
          </a:stretch>
        </p:blipFill>
        <p:spPr bwMode="auto">
          <a:xfrm>
            <a:off x="4608512" y="3468688"/>
            <a:ext cx="4535488" cy="3389312"/>
          </a:xfrm>
          <a:prstGeom prst="rect">
            <a:avLst/>
          </a:prstGeom>
          <a:noFill/>
          <a:ln w="31750">
            <a:gradFill>
              <a:gsLst>
                <a:gs pos="0">
                  <a:srgbClr val="000082"/>
                </a:gs>
                <a:gs pos="30000">
                  <a:srgbClr val="66008F"/>
                </a:gs>
                <a:gs pos="64999">
                  <a:srgbClr val="BA0066"/>
                </a:gs>
                <a:gs pos="89999">
                  <a:srgbClr val="FF0000"/>
                </a:gs>
                <a:gs pos="100000">
                  <a:srgbClr val="FF8200"/>
                </a:gs>
              </a:gsLst>
              <a:lin ang="5400000" scaled="0"/>
            </a:gradFill>
            <a:miter lim="800000"/>
            <a:headEnd/>
            <a:tailEnd/>
          </a:ln>
        </p:spPr>
      </p:pic>
      <p:sp>
        <p:nvSpPr>
          <p:cNvPr id="6" name="5 Oval"/>
          <p:cNvSpPr/>
          <p:nvPr/>
        </p:nvSpPr>
        <p:spPr>
          <a:xfrm>
            <a:off x="395409" y="1628323"/>
            <a:ext cx="4033159" cy="42484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defRPr/>
            </a:pPr>
            <a:r>
              <a:rPr lang="tr-TR" sz="2000" b="1" dirty="0">
                <a:solidFill>
                  <a:schemeClr val="tx1"/>
                </a:solidFill>
                <a:latin typeface="Comic Sans MS" pitchFamily="66" charset="0"/>
              </a:rPr>
              <a:t>Bir mesleği veya ona hazırlayan bir eğitim programını seçerken kişi hangi yetenek türüne, ne derece sahip olduğunu düşünmelidir.</a:t>
            </a:r>
          </a:p>
        </p:txBody>
      </p:sp>
      <p:sp>
        <p:nvSpPr>
          <p:cNvPr id="7" name="6 Dikdörtgen"/>
          <p:cNvSpPr/>
          <p:nvPr/>
        </p:nvSpPr>
        <p:spPr>
          <a:xfrm>
            <a:off x="395409" y="332620"/>
            <a:ext cx="8424512"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400" b="1" dirty="0">
                <a:solidFill>
                  <a:schemeClr val="tx1"/>
                </a:solidFill>
                <a:latin typeface="Comic Sans MS" pitchFamily="66" charset="0"/>
              </a:rPr>
              <a:t>YETENEKLERİN TANINMASI VE MESLEK SEÇİMİ</a:t>
            </a:r>
            <a:endParaRPr lang="tr-TR" sz="2400" dirty="0">
              <a:solidFill>
                <a:schemeClr val="tx1"/>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887256"/>
            <a:ext cx="5004048" cy="4970743"/>
          </a:xfrm>
          <a:prstGeom prst="rect">
            <a:avLst/>
          </a:prstGeom>
        </p:spPr>
      </p:pic>
      <p:sp>
        <p:nvSpPr>
          <p:cNvPr id="2" name="Unvan 1"/>
          <p:cNvSpPr>
            <a:spLocks noGrp="1"/>
          </p:cNvSpPr>
          <p:nvPr>
            <p:ph type="title"/>
          </p:nvPr>
        </p:nvSpPr>
        <p:spPr/>
        <p:txBody>
          <a:bodyPr/>
          <a:lstStyle/>
          <a:p>
            <a:r>
              <a:rPr lang="tr-TR" dirty="0" smtClean="0"/>
              <a:t>YETENEKLERİMİ NASIL TANIRIM?</a:t>
            </a:r>
            <a:endParaRPr lang="tr-TR" dirty="0"/>
          </a:p>
        </p:txBody>
      </p:sp>
      <p:sp>
        <p:nvSpPr>
          <p:cNvPr id="3" name="İçerik Yer Tutucusu 2"/>
          <p:cNvSpPr>
            <a:spLocks noGrp="1"/>
          </p:cNvSpPr>
          <p:nvPr>
            <p:ph idx="1"/>
          </p:nvPr>
        </p:nvSpPr>
        <p:spPr/>
        <p:txBody>
          <a:bodyPr>
            <a:normAutofit/>
          </a:bodyPr>
          <a:lstStyle/>
          <a:p>
            <a:r>
              <a:rPr lang="tr-TR" sz="2800" dirty="0" smtClean="0"/>
              <a:t>Hangi alanda başarılıyım?</a:t>
            </a:r>
          </a:p>
          <a:p>
            <a:r>
              <a:rPr lang="tr-TR" sz="2800" dirty="0" smtClean="0"/>
              <a:t>Hangi derslerim daha iyi?</a:t>
            </a:r>
          </a:p>
          <a:p>
            <a:r>
              <a:rPr lang="tr-TR" sz="2800" dirty="0" smtClean="0"/>
              <a:t>Takdir aldığım alanlar neler?</a:t>
            </a:r>
            <a:endParaRPr lang="tr-TR" sz="2800" dirty="0"/>
          </a:p>
        </p:txBody>
      </p:sp>
    </p:spTree>
    <p:extLst>
      <p:ext uri="{BB962C8B-B14F-4D97-AF65-F5344CB8AC3E}">
        <p14:creationId xmlns:p14="http://schemas.microsoft.com/office/powerpoint/2010/main" val="371584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57433" y="548822"/>
            <a:ext cx="2386402" cy="5903988"/>
          </a:xfrm>
        </p:spPr>
        <p:txBody>
          <a:bodyPr/>
          <a:lstStyle/>
          <a:p>
            <a:endParaRPr lang="tr-TR" sz="2400" dirty="0" smtClean="0"/>
          </a:p>
          <a:p>
            <a:endParaRPr lang="tr-TR" sz="2400" dirty="0" smtClean="0"/>
          </a:p>
          <a:p>
            <a:pPr>
              <a:buFont typeface="Wingdings" pitchFamily="2" charset="2"/>
              <a:buNone/>
            </a:pPr>
            <a:r>
              <a:rPr lang="tr-TR" sz="2000" dirty="0" smtClean="0"/>
              <a:t> </a:t>
            </a:r>
          </a:p>
          <a:p>
            <a:pPr eaLnBrk="1" hangingPunct="1">
              <a:lnSpc>
                <a:spcPct val="90000"/>
              </a:lnSpc>
              <a:buFontTx/>
              <a:buNone/>
            </a:pPr>
            <a:endParaRPr lang="tr-TR" sz="2000" dirty="0" smtClean="0"/>
          </a:p>
          <a:p>
            <a:endParaRPr lang="tr-TR" sz="2400" dirty="0" smtClean="0"/>
          </a:p>
          <a:p>
            <a:pPr>
              <a:buFontTx/>
              <a:buNone/>
            </a:pPr>
            <a:r>
              <a:rPr lang="tr-TR" sz="2400" dirty="0" smtClean="0"/>
              <a:t/>
            </a:r>
            <a:br>
              <a:rPr lang="tr-TR" sz="2400" dirty="0" smtClean="0"/>
            </a:br>
            <a:endParaRPr lang="tr-TR" sz="2400" dirty="0" smtClean="0"/>
          </a:p>
        </p:txBody>
      </p:sp>
      <p:pic>
        <p:nvPicPr>
          <p:cNvPr id="19459" name="4 Resim" descr="imagesCAH2N96A.jpg"/>
          <p:cNvPicPr>
            <a:picLocks noChangeAspect="1"/>
          </p:cNvPicPr>
          <p:nvPr/>
        </p:nvPicPr>
        <p:blipFill>
          <a:blip r:embed="rId2" cstate="print"/>
          <a:srcRect/>
          <a:stretch>
            <a:fillRect/>
          </a:stretch>
        </p:blipFill>
        <p:spPr bwMode="auto">
          <a:xfrm>
            <a:off x="1" y="2996596"/>
            <a:ext cx="5940421" cy="3861405"/>
          </a:xfrm>
          <a:prstGeom prst="rect">
            <a:avLst/>
          </a:prstGeom>
          <a:noFill/>
          <a:ln w="9525">
            <a:noFill/>
            <a:miter lim="800000"/>
            <a:headEnd/>
            <a:tailEnd/>
          </a:ln>
        </p:spPr>
      </p:pic>
      <p:sp>
        <p:nvSpPr>
          <p:cNvPr id="6" name="5 Dikdörtgen"/>
          <p:cNvSpPr/>
          <p:nvPr/>
        </p:nvSpPr>
        <p:spPr>
          <a:xfrm>
            <a:off x="0" y="6092977"/>
            <a:ext cx="5545013" cy="765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8" name="7 Dikdörtgen"/>
          <p:cNvSpPr/>
          <p:nvPr/>
        </p:nvSpPr>
        <p:spPr>
          <a:xfrm>
            <a:off x="5940152" y="3617640"/>
            <a:ext cx="3203848" cy="3240360"/>
          </a:xfrm>
          <a:prstGeom prst="rect">
            <a:avLst/>
          </a:prstGeom>
          <a:solidFill>
            <a:schemeClr val="bg1">
              <a:lumMod val="95000"/>
            </a:schemeClr>
          </a:solidFill>
          <a:ln w="3175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b="1" dirty="0">
                <a:solidFill>
                  <a:srgbClr val="C00000"/>
                </a:solidFill>
                <a:latin typeface="Comic Sans MS" pitchFamily="66" charset="0"/>
              </a:rPr>
              <a:t>Hangi alanda yetenekli olduğunuzu anlamanın en kolay  yolu; o güne kadar hangi alanda yaptığınız çalışmaların başarılı olduğunu değerlendirmenizdir.</a:t>
            </a:r>
          </a:p>
        </p:txBody>
      </p:sp>
      <p:sp>
        <p:nvSpPr>
          <p:cNvPr id="9" name="8 Bulut Belirtme Çizgisi"/>
          <p:cNvSpPr/>
          <p:nvPr/>
        </p:nvSpPr>
        <p:spPr>
          <a:xfrm>
            <a:off x="3132251" y="0"/>
            <a:ext cx="4464232" cy="3168952"/>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Bu güne kadar  tüm altın günlerimde en lezzetli pastalar benimki seçildi. Mahallenin kadınları  tarafından yeteneğim tescillendi </a:t>
            </a:r>
          </a:p>
        </p:txBody>
      </p:sp>
      <p:sp>
        <p:nvSpPr>
          <p:cNvPr id="11" name="10 Bulut"/>
          <p:cNvSpPr/>
          <p:nvPr/>
        </p:nvSpPr>
        <p:spPr>
          <a:xfrm>
            <a:off x="899359" y="2060727"/>
            <a:ext cx="1367646" cy="158447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dirty="0">
                <a:solidFill>
                  <a:schemeClr val="tx1"/>
                </a:solidFill>
                <a:latin typeface="Comic Sans MS" pitchFamily="66" charset="0"/>
              </a:rPr>
              <a:t>!!!</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xfrm>
            <a:off x="7042911" y="6244167"/>
            <a:ext cx="1904160" cy="456595"/>
          </a:xfrm>
          <a:noFill/>
        </p:spPr>
        <p:txBody>
          <a:bodyPr lIns="91424" tIns="45712" rIns="91424" bIns="45712" anchor="t"/>
          <a:lstStyle/>
          <a:p>
            <a:pPr algn="l" defTabSz="881869" eaLnBrk="0" hangingPunct="0"/>
            <a:fld id="{1C4AF43A-9090-4842-B79F-0F838D5E8775}" type="slidenum">
              <a:rPr lang="tr-TR" altLang="tr-TR" sz="1700" smtClean="0">
                <a:latin typeface="Arial" pitchFamily="34" charset="0"/>
                <a:ea typeface="ＭＳ Ｐゴシック" pitchFamily="34" charset="-128"/>
              </a:rPr>
              <a:pPr algn="l" defTabSz="881869" eaLnBrk="0" hangingPunct="0"/>
              <a:t>2</a:t>
            </a:fld>
            <a:endParaRPr lang="tr-TR" altLang="tr-TR" sz="1700" dirty="0" smtClean="0">
              <a:latin typeface="Arial" pitchFamily="34" charset="0"/>
              <a:ea typeface="ＭＳ Ｐゴシック" pitchFamily="34" charset="-128"/>
            </a:endParaRPr>
          </a:p>
        </p:txBody>
      </p:sp>
      <p:sp>
        <p:nvSpPr>
          <p:cNvPr id="2313220" name="Rectangle 4"/>
          <p:cNvSpPr>
            <a:spLocks noGrp="1" noChangeArrowheads="1"/>
          </p:cNvSpPr>
          <p:nvPr>
            <p:ph type="title" idx="4294967295"/>
          </p:nvPr>
        </p:nvSpPr>
        <p:spPr>
          <a:xfrm>
            <a:off x="826481" y="476251"/>
            <a:ext cx="7765499" cy="799797"/>
          </a:xfrm>
        </p:spPr>
        <p:txBody>
          <a:bodyPr lIns="90472" tIns="44443" rIns="90472" bIns="44443"/>
          <a:lstStyle/>
          <a:p>
            <a:pPr algn="ctr" eaLnBrk="1" hangingPunct="1">
              <a:defRPr/>
            </a:pPr>
            <a:r>
              <a:rPr lang="tr-TR" b="1" dirty="0" smtClean="0">
                <a:solidFill>
                  <a:srgbClr val="FF3300"/>
                </a:solidFill>
                <a:effectLst>
                  <a:outerShdw blurRad="38100" dist="38100" dir="2700000" algn="tl">
                    <a:srgbClr val="C0C0C0"/>
                  </a:outerShdw>
                </a:effectLst>
                <a:latin typeface="Arial Black" pitchFamily="34" charset="0"/>
              </a:rPr>
              <a:t>Kariyer Nedir?</a:t>
            </a:r>
          </a:p>
        </p:txBody>
      </p:sp>
      <p:pic>
        <p:nvPicPr>
          <p:cNvPr id="4100" name="Resim 4"/>
          <p:cNvPicPr>
            <a:picLocks noChangeAspect="1"/>
          </p:cNvPicPr>
          <p:nvPr/>
        </p:nvPicPr>
        <p:blipFill>
          <a:blip r:embed="rId2" cstate="print"/>
          <a:srcRect/>
          <a:stretch>
            <a:fillRect/>
          </a:stretch>
        </p:blipFill>
        <p:spPr bwMode="auto">
          <a:xfrm>
            <a:off x="282213" y="1499810"/>
            <a:ext cx="8650903" cy="5349119"/>
          </a:xfrm>
          <a:prstGeom prst="rect">
            <a:avLst/>
          </a:prstGeom>
          <a:noFill/>
          <a:ln w="9525">
            <a:noFill/>
            <a:miter lim="800000"/>
            <a:headEnd/>
            <a:tailEnd/>
          </a:ln>
        </p:spPr>
      </p:pic>
      <p:sp>
        <p:nvSpPr>
          <p:cNvPr id="4101" name="Dikdörtgen 1"/>
          <p:cNvSpPr>
            <a:spLocks noChangeArrowheads="1"/>
          </p:cNvSpPr>
          <p:nvPr/>
        </p:nvSpPr>
        <p:spPr bwMode="auto">
          <a:xfrm>
            <a:off x="282213" y="1646465"/>
            <a:ext cx="8650903" cy="2166694"/>
          </a:xfrm>
          <a:prstGeom prst="rect">
            <a:avLst/>
          </a:prstGeom>
          <a:noFill/>
          <a:ln w="9525">
            <a:noFill/>
            <a:miter lim="800000"/>
            <a:headEnd/>
            <a:tailEnd/>
          </a:ln>
        </p:spPr>
        <p:txBody>
          <a:bodyPr lIns="88340" tIns="44170" rIns="88340" bIns="44170">
            <a:spAutoFit/>
          </a:bodyPr>
          <a:lstStyle/>
          <a:p>
            <a:r>
              <a:rPr lang="tr-TR" sz="2700" dirty="0"/>
              <a:t>Bir ömür yaşanan olaylar dizisi, bireyin meslek ve diğer yaşam rollerinin birbirini etkilemesi ve izlemesi sonucu oluşan genel örüntü ve gelişim çizgisinde, özellikle iş ve mesleğe ilişkin rollerinde ilerleme, duraklama ve gerilemeleri de içeren bir süreçtir.</a:t>
            </a:r>
          </a:p>
        </p:txBody>
      </p:sp>
      <p:pic>
        <p:nvPicPr>
          <p:cNvPr id="4102" name="Picture 6" descr="C:\Users\kullanıcı\Desktop\indir (1).jpg"/>
          <p:cNvPicPr>
            <a:picLocks noChangeAspect="1" noChangeArrowheads="1"/>
          </p:cNvPicPr>
          <p:nvPr/>
        </p:nvPicPr>
        <p:blipFill>
          <a:blip r:embed="rId3" cstate="print"/>
          <a:srcRect/>
          <a:stretch>
            <a:fillRect/>
          </a:stretch>
        </p:blipFill>
        <p:spPr bwMode="auto">
          <a:xfrm>
            <a:off x="41867" y="4508500"/>
            <a:ext cx="2467034" cy="1849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63054" y="0"/>
            <a:ext cx="5555867" cy="1143000"/>
          </a:xfrm>
          <a:solidFill>
            <a:srgbClr val="7030A0"/>
          </a:solidFill>
        </p:spPr>
        <p:txBody>
          <a:bodyPr/>
          <a:lstStyle/>
          <a:p>
            <a:pPr eaLnBrk="1" hangingPunct="1"/>
            <a:r>
              <a:rPr lang="tr-TR" sz="2400" b="1" dirty="0" smtClean="0">
                <a:solidFill>
                  <a:srgbClr val="92D050"/>
                </a:solidFill>
              </a:rPr>
              <a:t>İLGİLER VE MESLEK SEÇİMİ</a:t>
            </a:r>
          </a:p>
        </p:txBody>
      </p:sp>
      <p:sp>
        <p:nvSpPr>
          <p:cNvPr id="20483" name="Rectangle 3"/>
          <p:cNvSpPr>
            <a:spLocks noGrp="1" noChangeArrowheads="1"/>
          </p:cNvSpPr>
          <p:nvPr>
            <p:ph type="body" idx="1"/>
          </p:nvPr>
        </p:nvSpPr>
        <p:spPr>
          <a:xfrm>
            <a:off x="457433" y="1599596"/>
            <a:ext cx="4834830" cy="4526643"/>
          </a:xfrm>
        </p:spPr>
        <p:txBody>
          <a:bodyPr/>
          <a:lstStyle/>
          <a:p>
            <a:pPr eaLnBrk="1" hangingPunct="1">
              <a:lnSpc>
                <a:spcPct val="90000"/>
              </a:lnSpc>
            </a:pPr>
            <a:endParaRPr lang="tr-TR" sz="2000" dirty="0" smtClean="0"/>
          </a:p>
          <a:p>
            <a:pPr eaLnBrk="1" hangingPunct="1">
              <a:lnSpc>
                <a:spcPct val="90000"/>
              </a:lnSpc>
              <a:buFontTx/>
              <a:buNone/>
            </a:pPr>
            <a:endParaRPr lang="tr-TR" sz="2000" dirty="0" smtClean="0"/>
          </a:p>
        </p:txBody>
      </p:sp>
      <p:sp>
        <p:nvSpPr>
          <p:cNvPr id="6" name="5 Dik Üçgen"/>
          <p:cNvSpPr/>
          <p:nvPr/>
        </p:nvSpPr>
        <p:spPr>
          <a:xfrm>
            <a:off x="0" y="0"/>
            <a:ext cx="6371493" cy="6858000"/>
          </a:xfrm>
          <a:prstGeom prst="rtTriangle">
            <a:avLst/>
          </a:prstGeom>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defRPr/>
            </a:pPr>
            <a:r>
              <a:rPr lang="tr-TR" sz="2000" b="1" dirty="0">
                <a:solidFill>
                  <a:schemeClr val="tx1"/>
                </a:solidFill>
                <a:latin typeface="Comic Sans MS" pitchFamily="66" charset="0"/>
              </a:rPr>
              <a:t>Herhangi bir zorlama altında olmadan ya da bir ödül beklemeden kendiliğinizden bazı çalışmalar yapıyor ve bundan doyum sağlıyorsanız,yaptığınız  bu çalışmalara karşı ilginiz olduğu söylenilebilir.</a:t>
            </a:r>
          </a:p>
        </p:txBody>
      </p:sp>
      <p:pic>
        <p:nvPicPr>
          <p:cNvPr id="20485" name="6 Resim" descr="her-seye-gayet-basit-diyen-trt-deki-ressam_87517.jpg"/>
          <p:cNvPicPr>
            <a:picLocks noChangeAspect="1"/>
          </p:cNvPicPr>
          <p:nvPr/>
        </p:nvPicPr>
        <p:blipFill>
          <a:blip r:embed="rId2" cstate="print"/>
          <a:srcRect/>
          <a:stretch>
            <a:fillRect/>
          </a:stretch>
        </p:blipFill>
        <p:spPr bwMode="auto">
          <a:xfrm>
            <a:off x="5724885" y="2133299"/>
            <a:ext cx="3419115" cy="472470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İLGİLERİMİ NASIL TANIRIM?</a:t>
            </a:r>
            <a:endParaRPr lang="tr-TR" dirty="0"/>
          </a:p>
        </p:txBody>
      </p:sp>
      <p:sp>
        <p:nvSpPr>
          <p:cNvPr id="3" name="İçerik Yer Tutucusu 2"/>
          <p:cNvSpPr>
            <a:spLocks noGrp="1"/>
          </p:cNvSpPr>
          <p:nvPr>
            <p:ph idx="1"/>
          </p:nvPr>
        </p:nvSpPr>
        <p:spPr/>
        <p:txBody>
          <a:bodyPr/>
          <a:lstStyle/>
          <a:p>
            <a:r>
              <a:rPr lang="tr-TR" dirty="0" smtClean="0"/>
              <a:t>Neyi yaparken mutluyum?</a:t>
            </a:r>
          </a:p>
          <a:p>
            <a:r>
              <a:rPr lang="tr-TR" dirty="0" smtClean="0"/>
              <a:t>Hangi derse çalışmayı seviyorum?</a:t>
            </a:r>
          </a:p>
          <a:p>
            <a:r>
              <a:rPr lang="tr-TR" dirty="0" smtClean="0"/>
              <a:t>Neler beni motive ediyor?</a:t>
            </a:r>
          </a:p>
          <a:p>
            <a:r>
              <a:rPr lang="tr-TR" dirty="0" smtClean="0"/>
              <a:t>Hobilerim var mı?</a:t>
            </a:r>
          </a:p>
          <a:p>
            <a:r>
              <a:rPr lang="tr-TR" dirty="0" smtClean="0"/>
              <a:t>Ne ile uğraşırken zamanın nasıl geçtiğini anlamıyorum?</a:t>
            </a:r>
          </a:p>
          <a:p>
            <a:endParaRPr lang="tr-TR" dirty="0"/>
          </a:p>
        </p:txBody>
      </p:sp>
    </p:spTree>
    <p:extLst>
      <p:ext uri="{BB962C8B-B14F-4D97-AF65-F5344CB8AC3E}">
        <p14:creationId xmlns:p14="http://schemas.microsoft.com/office/powerpoint/2010/main" val="282349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0" y="1"/>
            <a:ext cx="5760640" cy="778098"/>
          </a:xfrm>
          <a:blipFill>
            <a:blip r:embed="rId2" cstate="print"/>
            <a:tile tx="0" ty="0" sx="100000" sy="100000" flip="none" algn="tl"/>
          </a:blipFill>
          <a:ln w="79375">
            <a:gradFill>
              <a:gsLst>
                <a:gs pos="0">
                  <a:srgbClr val="000000"/>
                </a:gs>
                <a:gs pos="39999">
                  <a:srgbClr val="0A128C"/>
                </a:gs>
                <a:gs pos="70000">
                  <a:srgbClr val="181CC7"/>
                </a:gs>
                <a:gs pos="88000">
                  <a:srgbClr val="7005D4"/>
                </a:gs>
                <a:gs pos="100000">
                  <a:srgbClr val="8C3D91"/>
                </a:gs>
              </a:gsLst>
              <a:lin ang="5400000" scaled="0"/>
            </a:gradFill>
          </a:ln>
        </p:spPr>
        <p:txBody>
          <a:bodyPr/>
          <a:lstStyle/>
          <a:p>
            <a:pPr>
              <a:defRPr/>
            </a:pPr>
            <a:r>
              <a:rPr lang="tr-TR" sz="2800" dirty="0"/>
              <a:t> </a:t>
            </a:r>
            <a:r>
              <a:rPr lang="tr-TR" sz="2800" b="1" dirty="0">
                <a:latin typeface="Comic Sans MS" pitchFamily="66" charset="0"/>
              </a:rPr>
              <a:t>MESLEKTEN BEKLENTİLER</a:t>
            </a:r>
          </a:p>
        </p:txBody>
      </p:sp>
      <p:sp>
        <p:nvSpPr>
          <p:cNvPr id="21509" name="2 İçerik Yer Tutucusu"/>
          <p:cNvSpPr>
            <a:spLocks noGrp="1"/>
          </p:cNvSpPr>
          <p:nvPr>
            <p:ph idx="1"/>
          </p:nvPr>
        </p:nvSpPr>
        <p:spPr>
          <a:xfrm>
            <a:off x="457434" y="1599596"/>
            <a:ext cx="4475086" cy="4925786"/>
          </a:xfrm>
        </p:spPr>
        <p:txBody>
          <a:bodyPr/>
          <a:lstStyle/>
          <a:p>
            <a:pPr>
              <a:buFont typeface="Wingdings" pitchFamily="2" charset="2"/>
              <a:buNone/>
            </a:pPr>
            <a:r>
              <a:rPr lang="tr-TR" sz="2400" dirty="0" smtClean="0">
                <a:latin typeface="Comic Sans MS" pitchFamily="66" charset="0"/>
              </a:rPr>
              <a:t> </a:t>
            </a:r>
            <a:endParaRPr lang="tr-TR" sz="2400" dirty="0" smtClean="0"/>
          </a:p>
        </p:txBody>
      </p:sp>
      <p:pic>
        <p:nvPicPr>
          <p:cNvPr id="21510" name="4 Resim" descr="imagesCASY0ZG7.jpg"/>
          <p:cNvPicPr>
            <a:picLocks noChangeAspect="1"/>
          </p:cNvPicPr>
          <p:nvPr/>
        </p:nvPicPr>
        <p:blipFill>
          <a:blip r:embed="rId3" cstate="print"/>
          <a:srcRect/>
          <a:stretch>
            <a:fillRect/>
          </a:stretch>
        </p:blipFill>
        <p:spPr bwMode="auto">
          <a:xfrm>
            <a:off x="2411213" y="2098524"/>
            <a:ext cx="4537111" cy="4759476"/>
          </a:xfrm>
          <a:prstGeom prst="rect">
            <a:avLst/>
          </a:prstGeom>
          <a:noFill/>
          <a:ln w="9525">
            <a:noFill/>
            <a:miter lim="800000"/>
            <a:headEnd/>
            <a:tailEnd/>
          </a:ln>
        </p:spPr>
      </p:pic>
      <p:sp>
        <p:nvSpPr>
          <p:cNvPr id="6" name="5 Bulut Belirtme Çizgisi"/>
          <p:cNvSpPr/>
          <p:nvPr/>
        </p:nvSpPr>
        <p:spPr>
          <a:xfrm>
            <a:off x="5724885" y="0"/>
            <a:ext cx="2986492" cy="2852965"/>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Evet çocuğum söyle bakalım ilerde yapacağın mesleğinden beklentilerin neler?</a:t>
            </a:r>
            <a:endParaRPr lang="tr-TR" dirty="0">
              <a:solidFill>
                <a:schemeClr val="tx1"/>
              </a:solidFill>
            </a:endParaRPr>
          </a:p>
        </p:txBody>
      </p:sp>
      <p:sp>
        <p:nvSpPr>
          <p:cNvPr id="7" name="6 Bulut"/>
          <p:cNvSpPr/>
          <p:nvPr/>
        </p:nvSpPr>
        <p:spPr>
          <a:xfrm>
            <a:off x="1476189" y="981227"/>
            <a:ext cx="3960281" cy="273654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chemeClr val="tx1"/>
                </a:solidFill>
                <a:latin typeface="Comic Sans MS" pitchFamily="66" charset="0"/>
              </a:rPr>
              <a:t>Kazanç,  Yaratıcılığı kullanma,   Liderlik,Yeteneğini kullanma</a:t>
            </a:r>
          </a:p>
          <a:p>
            <a:pPr>
              <a:defRPr/>
            </a:pPr>
            <a:endParaRPr lang="tr-TR" dirty="0">
              <a:solidFill>
                <a:schemeClr val="tx1"/>
              </a:solidFill>
            </a:endParaRPr>
          </a:p>
        </p:txBody>
      </p:sp>
      <p:sp>
        <p:nvSpPr>
          <p:cNvPr id="8" name="7 Oval"/>
          <p:cNvSpPr/>
          <p:nvPr/>
        </p:nvSpPr>
        <p:spPr>
          <a:xfrm>
            <a:off x="3563322" y="3501572"/>
            <a:ext cx="361295" cy="2162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MESLEKİ DEĞERLERİMİ NASIL TANIRIM?</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415566" cy="4997152"/>
          </a:xfrm>
        </p:spPr>
      </p:pic>
    </p:spTree>
    <p:extLst>
      <p:ext uri="{BB962C8B-B14F-4D97-AF65-F5344CB8AC3E}">
        <p14:creationId xmlns:p14="http://schemas.microsoft.com/office/powerpoint/2010/main" val="20317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57433" y="2060727"/>
            <a:ext cx="8229134" cy="4248452"/>
          </a:xfrm>
        </p:spPr>
        <p:txBody>
          <a:bodyPr/>
          <a:lstStyle/>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r>
              <a:rPr lang="tr-TR" sz="1800" dirty="0" smtClean="0">
                <a:latin typeface="Comic Sans MS" pitchFamily="66" charset="0"/>
              </a:rPr>
              <a:t>                            Makineleri, parçalarını incelemeyi seviyorsunuz </a:t>
            </a:r>
            <a:r>
              <a:rPr lang="tr-TR" sz="2400" b="1" dirty="0" smtClean="0">
                <a:solidFill>
                  <a:srgbClr val="C00000"/>
                </a:solidFill>
                <a:latin typeface="Comic Sans MS" pitchFamily="66" charset="0"/>
              </a:rPr>
              <a:t>(+)</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Sizin için dürüstlük ön planda iyi insan olmak  önemli </a:t>
            </a:r>
            <a:r>
              <a:rPr lang="tr-TR" sz="2400" b="1" dirty="0" smtClean="0">
                <a:solidFill>
                  <a:srgbClr val="C00000"/>
                </a:solidFill>
                <a:latin typeface="Comic Sans MS" pitchFamily="66" charset="0"/>
              </a:rPr>
              <a:t>(+)</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a:p>
            <a:pPr>
              <a:buFontTx/>
              <a:buNone/>
            </a:pPr>
            <a:endParaRPr lang="tr-TR" sz="1800" dirty="0" smtClean="0">
              <a:latin typeface="Comic Sans MS" pitchFamily="66" charset="0"/>
            </a:endParaRPr>
          </a:p>
          <a:p>
            <a:pPr>
              <a:buFontTx/>
              <a:buNone/>
            </a:pPr>
            <a:r>
              <a:rPr lang="tr-TR" sz="1800" dirty="0" smtClean="0">
                <a:latin typeface="Comic Sans MS" pitchFamily="66" charset="0"/>
              </a:rPr>
              <a:t>                             </a:t>
            </a:r>
          </a:p>
        </p:txBody>
      </p:sp>
      <p:sp>
        <p:nvSpPr>
          <p:cNvPr id="4" name="3 Dikdörtgen"/>
          <p:cNvSpPr/>
          <p:nvPr/>
        </p:nvSpPr>
        <p:spPr>
          <a:xfrm>
            <a:off x="3095035" y="0"/>
            <a:ext cx="6048965" cy="1295703"/>
          </a:xfrm>
          <a:prstGeom prst="rect">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000" b="1" dirty="0">
                <a:solidFill>
                  <a:schemeClr val="tx1"/>
                </a:solidFill>
                <a:latin typeface="Comic Sans MS" pitchFamily="66" charset="0"/>
              </a:rPr>
              <a:t>İLGİ, DEĞER VE YETENEKLERİNİZLE SEÇTİĞİNİZ MESLEK ARASINDA TAM UYUM OLMALI</a:t>
            </a:r>
          </a:p>
        </p:txBody>
      </p:sp>
      <p:sp>
        <p:nvSpPr>
          <p:cNvPr id="5" name="4 Sağ Ok"/>
          <p:cNvSpPr/>
          <p:nvPr/>
        </p:nvSpPr>
        <p:spPr>
          <a:xfrm>
            <a:off x="395408" y="2349500"/>
            <a:ext cx="1728940" cy="122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İlgi:</a:t>
            </a:r>
            <a:r>
              <a:rPr lang="tr-TR" dirty="0">
                <a:solidFill>
                  <a:srgbClr val="C00000"/>
                </a:solidFill>
                <a:latin typeface="Comic Sans MS" pitchFamily="66" charset="0"/>
              </a:rPr>
              <a:t> </a:t>
            </a:r>
            <a:endParaRPr lang="tr-TR" dirty="0"/>
          </a:p>
        </p:txBody>
      </p:sp>
      <p:sp>
        <p:nvSpPr>
          <p:cNvPr id="6" name="5 Sağ Ok"/>
          <p:cNvSpPr/>
          <p:nvPr/>
        </p:nvSpPr>
        <p:spPr>
          <a:xfrm>
            <a:off x="395408" y="3645203"/>
            <a:ext cx="1728940" cy="1224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Değer:</a:t>
            </a:r>
            <a:r>
              <a:rPr lang="tr-TR" dirty="0">
                <a:latin typeface="Comic Sans MS" pitchFamily="66" charset="0"/>
              </a:rPr>
              <a:t> </a:t>
            </a:r>
            <a:endParaRPr lang="tr-TR" dirty="0"/>
          </a:p>
        </p:txBody>
      </p:sp>
      <p:sp>
        <p:nvSpPr>
          <p:cNvPr id="7" name="6 Sağ Ok"/>
          <p:cNvSpPr/>
          <p:nvPr/>
        </p:nvSpPr>
        <p:spPr>
          <a:xfrm>
            <a:off x="324080" y="5013476"/>
            <a:ext cx="1871596" cy="122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Yetenek:</a:t>
            </a:r>
            <a:r>
              <a:rPr lang="tr-TR" dirty="0">
                <a:latin typeface="Comic Sans MS" pitchFamily="66" charset="0"/>
              </a:rPr>
              <a:t> </a:t>
            </a:r>
            <a:endParaRPr lang="tr-TR" dirty="0"/>
          </a:p>
        </p:txBody>
      </p:sp>
      <p:sp>
        <p:nvSpPr>
          <p:cNvPr id="8" name="7 Dikdörtgen"/>
          <p:cNvSpPr/>
          <p:nvPr/>
        </p:nvSpPr>
        <p:spPr>
          <a:xfrm>
            <a:off x="2555776" y="5085184"/>
            <a:ext cx="5832648" cy="1152128"/>
          </a:xfrm>
          <a:prstGeom prst="rect">
            <a:avLst/>
          </a:prstGeom>
          <a:gradFill>
            <a:gsLst>
              <a:gs pos="0">
                <a:srgbClr val="FFEFD1"/>
              </a:gs>
              <a:gs pos="64999">
                <a:srgbClr val="F0EBD5"/>
              </a:gs>
              <a:gs pos="100000">
                <a:srgbClr val="D1C39F"/>
              </a:gs>
            </a:gsLst>
            <a:lin ang="5400000" scaled="0"/>
          </a:gradFill>
          <a:ln>
            <a:gradFill>
              <a:gsLst>
                <a:gs pos="0">
                  <a:srgbClr val="FFEFD1"/>
                </a:gs>
                <a:gs pos="64999">
                  <a:srgbClr val="F0EBD5"/>
                </a:gs>
                <a:gs pos="100000">
                  <a:srgbClr val="D1C39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dirty="0">
                <a:solidFill>
                  <a:schemeClr val="tx1"/>
                </a:solidFill>
                <a:latin typeface="Comic Sans MS" pitchFamily="66" charset="0"/>
              </a:rPr>
              <a:t>Ortalama her insan kadar matematiğe yeteneğiniz var ancak makine mühendisi olacak yeteneğe sahip değilsiniz </a:t>
            </a:r>
            <a:r>
              <a:rPr lang="tr-TR" sz="2400" b="1" dirty="0">
                <a:solidFill>
                  <a:srgbClr val="C00000"/>
                </a:solidFill>
                <a:latin typeface="Comic Sans MS" pitchFamily="66" charset="0"/>
              </a:rPr>
              <a:t>(-)</a:t>
            </a:r>
            <a:endParaRPr lang="tr-TR" sz="2400" b="1" dirty="0">
              <a:solidFill>
                <a:srgbClr val="C00000"/>
              </a:solidFill>
            </a:endParaRPr>
          </a:p>
        </p:txBody>
      </p:sp>
      <p:sp>
        <p:nvSpPr>
          <p:cNvPr id="9" name="8 Aşağı Ok Belirtme Çizgisi"/>
          <p:cNvSpPr/>
          <p:nvPr/>
        </p:nvSpPr>
        <p:spPr>
          <a:xfrm>
            <a:off x="106993" y="1295703"/>
            <a:ext cx="3529209" cy="8648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000" dirty="0">
                <a:solidFill>
                  <a:srgbClr val="C00000"/>
                </a:solidFill>
                <a:latin typeface="Comic Sans MS" pitchFamily="66" charset="0"/>
              </a:rPr>
              <a:t>Makine Mühendisi  olmak istiyorsunuz:</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p:txBody>
          <a:bodyPr/>
          <a:lstStyle/>
          <a:p>
            <a:pPr eaLnBrk="1" hangingPunct="1">
              <a:lnSpc>
                <a:spcPct val="80000"/>
              </a:lnSpc>
              <a:buFontTx/>
              <a:buNone/>
            </a:pPr>
            <a:endParaRPr lang="tr-TR" sz="2400" dirty="0" smtClean="0">
              <a:solidFill>
                <a:schemeClr val="tx2"/>
              </a:solidFill>
            </a:endParaRPr>
          </a:p>
          <a:p>
            <a:pPr eaLnBrk="1" hangingPunct="1">
              <a:lnSpc>
                <a:spcPct val="80000"/>
              </a:lnSpc>
            </a:pPr>
            <a:endParaRPr lang="tr-TR" sz="2400" dirty="0" smtClean="0">
              <a:solidFill>
                <a:schemeClr val="tx2"/>
              </a:solidFill>
            </a:endParaRPr>
          </a:p>
          <a:p>
            <a:pPr eaLnBrk="1" hangingPunct="1">
              <a:lnSpc>
                <a:spcPct val="80000"/>
              </a:lnSpc>
            </a:pPr>
            <a:endParaRPr lang="tr-TR" sz="2400" dirty="0" smtClean="0">
              <a:solidFill>
                <a:schemeClr val="tx2"/>
              </a:solidFill>
            </a:endParaRPr>
          </a:p>
          <a:p>
            <a:pPr eaLnBrk="1" hangingPunct="1">
              <a:lnSpc>
                <a:spcPct val="80000"/>
              </a:lnSpc>
            </a:pPr>
            <a:endParaRPr lang="tr-TR" sz="2400" dirty="0" smtClean="0">
              <a:solidFill>
                <a:schemeClr val="tx2"/>
              </a:solidFill>
              <a:latin typeface="Comic Sans MS" pitchFamily="66" charset="0"/>
            </a:endParaRPr>
          </a:p>
          <a:p>
            <a:pPr eaLnBrk="1" hangingPunct="1">
              <a:lnSpc>
                <a:spcPct val="80000"/>
              </a:lnSpc>
            </a:pPr>
            <a:endParaRPr lang="tr-TR" sz="2400" dirty="0" smtClean="0">
              <a:solidFill>
                <a:schemeClr val="tx2"/>
              </a:solidFill>
              <a:latin typeface="Comic Sans MS" pitchFamily="66" charset="0"/>
            </a:endParaRPr>
          </a:p>
          <a:p>
            <a:pPr eaLnBrk="1" hangingPunct="1">
              <a:lnSpc>
                <a:spcPct val="80000"/>
              </a:lnSpc>
              <a:buFontTx/>
              <a:buNone/>
            </a:pPr>
            <a:r>
              <a:rPr lang="tr-TR" sz="2400" dirty="0" smtClean="0">
                <a:latin typeface="Comic Sans MS" pitchFamily="66" charset="0"/>
              </a:rPr>
              <a:t/>
            </a:r>
            <a:br>
              <a:rPr lang="tr-TR" sz="2400" dirty="0" smtClean="0">
                <a:latin typeface="Comic Sans MS" pitchFamily="66" charset="0"/>
              </a:rPr>
            </a:br>
            <a:endParaRPr lang="tr-TR" sz="2400" dirty="0" smtClean="0">
              <a:latin typeface="Comic Sans MS" pitchFamily="66" charset="0"/>
            </a:endParaRPr>
          </a:p>
          <a:p>
            <a:endParaRPr lang="tr-TR" sz="2400" dirty="0" smtClean="0"/>
          </a:p>
        </p:txBody>
      </p:sp>
      <p:sp>
        <p:nvSpPr>
          <p:cNvPr id="4" name="3 Oval"/>
          <p:cNvSpPr/>
          <p:nvPr/>
        </p:nvSpPr>
        <p:spPr>
          <a:xfrm>
            <a:off x="610944" y="188989"/>
            <a:ext cx="7273954" cy="11520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rgbClr val="C00000"/>
                </a:solidFill>
                <a:latin typeface="Comic Sans MS" pitchFamily="66" charset="0"/>
              </a:rPr>
              <a:t>MESLEK TERCİHİNDE YAPILABİLECEK HATALAR </a:t>
            </a:r>
            <a:endParaRPr lang="tr-TR" dirty="0">
              <a:latin typeface="Comic Sans MS" pitchFamily="66" charset="0"/>
            </a:endParaRPr>
          </a:p>
        </p:txBody>
      </p:sp>
      <p:pic>
        <p:nvPicPr>
          <p:cNvPr id="29700" name="4 Resim" descr="imagesCAIR6BJW.jpg"/>
          <p:cNvPicPr>
            <a:picLocks noChangeAspect="1"/>
          </p:cNvPicPr>
          <p:nvPr/>
        </p:nvPicPr>
        <p:blipFill>
          <a:blip r:embed="rId2" cstate="print"/>
          <a:srcRect/>
          <a:stretch>
            <a:fillRect/>
          </a:stretch>
        </p:blipFill>
        <p:spPr bwMode="auto">
          <a:xfrm>
            <a:off x="6571523" y="5076977"/>
            <a:ext cx="2572477" cy="1781024"/>
          </a:xfrm>
          <a:prstGeom prst="rect">
            <a:avLst/>
          </a:prstGeom>
          <a:noFill/>
          <a:ln w="9525">
            <a:noFill/>
            <a:miter lim="800000"/>
            <a:headEnd/>
            <a:tailEnd/>
          </a:ln>
        </p:spPr>
      </p:pic>
      <p:sp>
        <p:nvSpPr>
          <p:cNvPr id="6" name="5 Oval"/>
          <p:cNvSpPr/>
          <p:nvPr/>
        </p:nvSpPr>
        <p:spPr>
          <a:xfrm>
            <a:off x="6946773" y="2420560"/>
            <a:ext cx="2197227" cy="1944310"/>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Beğenilen–sevilen kişilerin mesleklerine özenmek,</a:t>
            </a:r>
          </a:p>
        </p:txBody>
      </p:sp>
      <p:pic>
        <p:nvPicPr>
          <p:cNvPr id="29702" name="6 Resim" descr="imagesCA3GASHQ.jpg"/>
          <p:cNvPicPr>
            <a:picLocks noChangeAspect="1"/>
          </p:cNvPicPr>
          <p:nvPr/>
        </p:nvPicPr>
        <p:blipFill>
          <a:blip r:embed="rId3" cstate="print"/>
          <a:srcRect/>
          <a:stretch>
            <a:fillRect/>
          </a:stretch>
        </p:blipFill>
        <p:spPr bwMode="auto">
          <a:xfrm>
            <a:off x="0" y="4437441"/>
            <a:ext cx="2133652" cy="2142369"/>
          </a:xfrm>
          <a:prstGeom prst="rect">
            <a:avLst/>
          </a:prstGeom>
          <a:noFill/>
          <a:ln w="9525">
            <a:noFill/>
            <a:miter lim="800000"/>
            <a:headEnd/>
            <a:tailEnd/>
          </a:ln>
        </p:spPr>
      </p:pic>
      <p:sp>
        <p:nvSpPr>
          <p:cNvPr id="8" name="7 Oval"/>
          <p:cNvSpPr/>
          <p:nvPr/>
        </p:nvSpPr>
        <p:spPr>
          <a:xfrm>
            <a:off x="0" y="1917095"/>
            <a:ext cx="2375548" cy="2087941"/>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Günümüzde popüler olan mesleği edinmek,</a:t>
            </a:r>
          </a:p>
        </p:txBody>
      </p:sp>
      <p:pic>
        <p:nvPicPr>
          <p:cNvPr id="29704" name="8 Resim" descr="200px-Bart_Simpson_svg.png"/>
          <p:cNvPicPr>
            <a:picLocks noChangeAspect="1"/>
          </p:cNvPicPr>
          <p:nvPr/>
        </p:nvPicPr>
        <p:blipFill>
          <a:blip r:embed="rId4" cstate="print"/>
          <a:srcRect/>
          <a:stretch>
            <a:fillRect/>
          </a:stretch>
        </p:blipFill>
        <p:spPr bwMode="auto">
          <a:xfrm>
            <a:off x="2411213" y="4020156"/>
            <a:ext cx="1905710" cy="2837845"/>
          </a:xfrm>
          <a:prstGeom prst="rect">
            <a:avLst/>
          </a:prstGeom>
          <a:noFill/>
          <a:ln w="9525">
            <a:noFill/>
            <a:miter lim="800000"/>
            <a:headEnd/>
            <a:tailEnd/>
          </a:ln>
        </p:spPr>
      </p:pic>
      <p:sp>
        <p:nvSpPr>
          <p:cNvPr id="10" name="9 Oval"/>
          <p:cNvSpPr/>
          <p:nvPr/>
        </p:nvSpPr>
        <p:spPr>
          <a:xfrm>
            <a:off x="2051469" y="1484690"/>
            <a:ext cx="2232891" cy="208794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Daha  fazla para kazanılan mesleği seçmek,</a:t>
            </a:r>
          </a:p>
        </p:txBody>
      </p:sp>
      <p:pic>
        <p:nvPicPr>
          <p:cNvPr id="29706" name="10 Resim" descr="imagesCASJI7QR.jpg"/>
          <p:cNvPicPr>
            <a:picLocks noChangeAspect="1"/>
          </p:cNvPicPr>
          <p:nvPr/>
        </p:nvPicPr>
        <p:blipFill>
          <a:blip r:embed="rId5" cstate="print"/>
          <a:srcRect/>
          <a:stretch>
            <a:fillRect/>
          </a:stretch>
        </p:blipFill>
        <p:spPr bwMode="auto">
          <a:xfrm>
            <a:off x="4284360" y="4715632"/>
            <a:ext cx="2133652" cy="2142369"/>
          </a:xfrm>
          <a:prstGeom prst="rect">
            <a:avLst/>
          </a:prstGeom>
          <a:noFill/>
          <a:ln w="9525">
            <a:noFill/>
            <a:miter lim="800000"/>
            <a:headEnd/>
            <a:tailEnd/>
          </a:ln>
        </p:spPr>
      </p:pic>
      <p:sp>
        <p:nvSpPr>
          <p:cNvPr id="12" name="11 Oval"/>
          <p:cNvSpPr/>
          <p:nvPr/>
        </p:nvSpPr>
        <p:spPr>
          <a:xfrm>
            <a:off x="4211481" y="2060727"/>
            <a:ext cx="2232891" cy="237671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80000"/>
              </a:lnSpc>
              <a:defRPr/>
            </a:pPr>
            <a:r>
              <a:rPr lang="tr-TR" dirty="0">
                <a:solidFill>
                  <a:schemeClr val="tx2"/>
                </a:solidFill>
                <a:latin typeface="Comic Sans MS" pitchFamily="66" charset="0"/>
              </a:rPr>
              <a:t>Toplum içinde sadece saygınlığı olan meslekleri seçmek,</a:t>
            </a:r>
          </a:p>
        </p:txBody>
      </p:sp>
      <p:sp>
        <p:nvSpPr>
          <p:cNvPr id="13" name="12 Oval"/>
          <p:cNvSpPr/>
          <p:nvPr/>
        </p:nvSpPr>
        <p:spPr>
          <a:xfrm>
            <a:off x="610944" y="3717775"/>
            <a:ext cx="503952" cy="576035"/>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4" name="13 Oval"/>
          <p:cNvSpPr/>
          <p:nvPr/>
        </p:nvSpPr>
        <p:spPr>
          <a:xfrm>
            <a:off x="755152" y="4148667"/>
            <a:ext cx="288415" cy="288774"/>
          </a:xfrm>
          <a:prstGeom prst="ellipse">
            <a:avLst/>
          </a:prstGeom>
          <a:solidFill>
            <a:srgbClr val="E7B7E7"/>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5" name="14 Oval"/>
          <p:cNvSpPr/>
          <p:nvPr/>
        </p:nvSpPr>
        <p:spPr>
          <a:xfrm>
            <a:off x="2915163" y="3429001"/>
            <a:ext cx="503952" cy="359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6" name="15 Oval"/>
          <p:cNvSpPr/>
          <p:nvPr/>
        </p:nvSpPr>
        <p:spPr>
          <a:xfrm>
            <a:off x="3059371" y="3645203"/>
            <a:ext cx="217087" cy="35983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7" name="16 Oval"/>
          <p:cNvSpPr/>
          <p:nvPr/>
        </p:nvSpPr>
        <p:spPr>
          <a:xfrm>
            <a:off x="4932519" y="4148667"/>
            <a:ext cx="719487" cy="5760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8" name="17 Oval"/>
          <p:cNvSpPr/>
          <p:nvPr/>
        </p:nvSpPr>
        <p:spPr>
          <a:xfrm>
            <a:off x="5003848" y="4581072"/>
            <a:ext cx="432622" cy="28877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9" name="18 Oval"/>
          <p:cNvSpPr/>
          <p:nvPr/>
        </p:nvSpPr>
        <p:spPr>
          <a:xfrm>
            <a:off x="7667811" y="4148667"/>
            <a:ext cx="648159" cy="359833"/>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20" name="19 Oval"/>
          <p:cNvSpPr/>
          <p:nvPr/>
        </p:nvSpPr>
        <p:spPr>
          <a:xfrm>
            <a:off x="7740690" y="4437441"/>
            <a:ext cx="431072" cy="432405"/>
          </a:xfrm>
          <a:prstGeom prst="ellipse">
            <a:avLst/>
          </a:prstGeom>
          <a:solidFill>
            <a:srgbClr val="D6C4DA"/>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7261" y="275167"/>
            <a:ext cx="6779306" cy="1143000"/>
          </a:xfrm>
          <a:solidFill>
            <a:schemeClr val="accent5">
              <a:lumMod val="75000"/>
            </a:schemeClr>
          </a:solidFill>
        </p:spPr>
        <p:txBody>
          <a:bodyPr/>
          <a:lstStyle/>
          <a:p>
            <a:pPr eaLnBrk="1" hangingPunct="1">
              <a:defRPr/>
            </a:pPr>
            <a:r>
              <a:rPr lang="tr-TR" sz="2800" b="1" dirty="0">
                <a:effectLst>
                  <a:outerShdw blurRad="38100" dist="38100" dir="2700000" algn="tl">
                    <a:srgbClr val="C0C0C0"/>
                  </a:outerShdw>
                </a:effectLst>
                <a:latin typeface="Comic Sans MS" pitchFamily="66" charset="0"/>
                <a:sym typeface="ITC Zapf Dingbats" pitchFamily="18" charset="2"/>
              </a:rPr>
              <a:t>MESLEK SEÇİMİYLE NELERİ  BELİRLERİZ?</a:t>
            </a:r>
          </a:p>
        </p:txBody>
      </p:sp>
      <p:sp>
        <p:nvSpPr>
          <p:cNvPr id="26627" name="Rectangle 3"/>
          <p:cNvSpPr>
            <a:spLocks noGrp="1" noChangeArrowheads="1"/>
          </p:cNvSpPr>
          <p:nvPr>
            <p:ph type="body" idx="1"/>
          </p:nvPr>
        </p:nvSpPr>
        <p:spPr>
          <a:xfrm>
            <a:off x="2988043" y="1599596"/>
            <a:ext cx="5698524" cy="4782155"/>
          </a:xfrm>
        </p:spPr>
        <p:txBody>
          <a:bodyPr/>
          <a:lstStyle/>
          <a:p>
            <a:pPr eaLnBrk="1" hangingPunct="1"/>
            <a:endParaRPr lang="tr-TR" sz="2400" dirty="0" smtClean="0"/>
          </a:p>
          <a:p>
            <a:pPr eaLnBrk="1" hangingPunct="1"/>
            <a:r>
              <a:rPr lang="tr-TR" sz="2400" dirty="0" smtClean="0"/>
              <a:t>Hayatımızı nasıl bir ortamda sürdüreceğimizi,</a:t>
            </a:r>
          </a:p>
          <a:p>
            <a:pPr eaLnBrk="1" hangingPunct="1"/>
            <a:r>
              <a:rPr lang="tr-TR" sz="2400" dirty="0" smtClean="0"/>
              <a:t>Hayat boyu birlikte iş yapacağımız arkadaş çevremizi,</a:t>
            </a:r>
          </a:p>
          <a:p>
            <a:pPr eaLnBrk="1" hangingPunct="1"/>
            <a:r>
              <a:rPr lang="tr-TR" sz="2400" dirty="0" smtClean="0"/>
              <a:t>Çalışırken zevkle iş yapıp yapamayacağımızı,</a:t>
            </a:r>
          </a:p>
          <a:p>
            <a:pPr eaLnBrk="1" hangingPunct="1"/>
            <a:r>
              <a:rPr lang="tr-TR" sz="2400" dirty="0" smtClean="0">
                <a:sym typeface="Wingdings 2" pitchFamily="18" charset="2"/>
              </a:rPr>
              <a:t>M</a:t>
            </a:r>
            <a:r>
              <a:rPr lang="tr-TR" sz="2400" dirty="0" smtClean="0"/>
              <a:t>esleğimizden tatmin olup olamayacağımızı,</a:t>
            </a:r>
          </a:p>
          <a:p>
            <a:pPr eaLnBrk="1" hangingPunct="1"/>
            <a:endParaRPr lang="tr-TR" sz="2400" dirty="0" smtClean="0"/>
          </a:p>
          <a:p>
            <a:pPr eaLnBrk="1" hangingPunct="1"/>
            <a:endParaRPr lang="tr-TR" sz="2400" dirty="0" smtClean="0"/>
          </a:p>
          <a:p>
            <a:pPr eaLnBrk="1" hangingPunct="1"/>
            <a:endParaRPr lang="tr-TR" sz="2800" dirty="0" smtClean="0"/>
          </a:p>
        </p:txBody>
      </p:sp>
      <p:pic>
        <p:nvPicPr>
          <p:cNvPr id="26628" name="4 Resim" descr="imagesCAPIGR01.jpg"/>
          <p:cNvPicPr>
            <a:picLocks noChangeAspect="1"/>
          </p:cNvPicPr>
          <p:nvPr/>
        </p:nvPicPr>
        <p:blipFill>
          <a:blip r:embed="rId2" cstate="print"/>
          <a:srcRect/>
          <a:stretch>
            <a:fillRect/>
          </a:stretch>
        </p:blipFill>
        <p:spPr bwMode="auto">
          <a:xfrm>
            <a:off x="0" y="4334632"/>
            <a:ext cx="1809573" cy="2523369"/>
          </a:xfrm>
          <a:prstGeom prst="rect">
            <a:avLst/>
          </a:prstGeom>
          <a:noFill/>
          <a:ln w="9525">
            <a:noFill/>
            <a:miter lim="800000"/>
            <a:headEnd/>
            <a:tailEnd/>
          </a:ln>
        </p:spPr>
      </p:pic>
      <p:pic>
        <p:nvPicPr>
          <p:cNvPr id="26629" name="5 Resim" descr="imagesCACHXEEJ.jpg"/>
          <p:cNvPicPr>
            <a:picLocks noChangeAspect="1"/>
          </p:cNvPicPr>
          <p:nvPr/>
        </p:nvPicPr>
        <p:blipFill>
          <a:blip r:embed="rId3" cstate="print"/>
          <a:srcRect/>
          <a:stretch>
            <a:fillRect/>
          </a:stretch>
        </p:blipFill>
        <p:spPr bwMode="auto">
          <a:xfrm>
            <a:off x="0" y="2133298"/>
            <a:ext cx="1848338" cy="2465916"/>
          </a:xfrm>
          <a:prstGeom prst="rect">
            <a:avLst/>
          </a:prstGeom>
          <a:noFill/>
          <a:ln w="9525">
            <a:noFill/>
            <a:miter lim="800000"/>
            <a:headEnd/>
            <a:tailEnd/>
          </a:ln>
        </p:spPr>
      </p:pic>
      <p:pic>
        <p:nvPicPr>
          <p:cNvPr id="26630" name="6 Resim" descr="imagesCALMXL3E.jpg"/>
          <p:cNvPicPr>
            <a:picLocks noChangeAspect="1"/>
          </p:cNvPicPr>
          <p:nvPr/>
        </p:nvPicPr>
        <p:blipFill>
          <a:blip r:embed="rId4" cstate="print"/>
          <a:srcRect/>
          <a:stretch>
            <a:fillRect/>
          </a:stretch>
        </p:blipFill>
        <p:spPr bwMode="auto">
          <a:xfrm>
            <a:off x="0" y="1"/>
            <a:ext cx="1848338" cy="213329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idx="4294967295"/>
          </p:nvPr>
        </p:nvSpPr>
        <p:spPr>
          <a:xfrm>
            <a:off x="632653" y="1507370"/>
            <a:ext cx="7878695" cy="3362476"/>
          </a:xfrm>
        </p:spPr>
        <p:txBody>
          <a:bodyPr lIns="90449" tIns="44432" rIns="90449" bIns="44432"/>
          <a:lstStyle/>
          <a:p>
            <a:pPr algn="ctr" eaLnBrk="1" hangingPunct="1">
              <a:defRPr/>
            </a:pPr>
            <a:r>
              <a:rPr lang="tr-TR" sz="4500" b="1" dirty="0" smtClean="0">
                <a:solidFill>
                  <a:srgbClr val="FF3300"/>
                </a:solidFill>
                <a:effectLst>
                  <a:outerShdw blurRad="38100" dist="38100" dir="2700000" algn="tl">
                    <a:srgbClr val="C0C0C0"/>
                  </a:outerShdw>
                </a:effectLst>
                <a:latin typeface="Arial Black" pitchFamily="34" charset="0"/>
              </a:rPr>
              <a:t>HEDEFLERİNİZİ</a:t>
            </a:r>
            <a:br>
              <a:rPr lang="tr-TR" sz="4500" b="1" dirty="0" smtClean="0">
                <a:solidFill>
                  <a:srgbClr val="FF3300"/>
                </a:solidFill>
                <a:effectLst>
                  <a:outerShdw blurRad="38100" dist="38100" dir="2700000" algn="tl">
                    <a:srgbClr val="C0C0C0"/>
                  </a:outerShdw>
                </a:effectLst>
                <a:latin typeface="Arial Black" pitchFamily="34" charset="0"/>
              </a:rPr>
            </a:br>
            <a:r>
              <a:rPr lang="tr-TR" sz="4500" b="1" dirty="0" smtClean="0">
                <a:solidFill>
                  <a:srgbClr val="FF3300"/>
                </a:solidFill>
                <a:effectLst>
                  <a:outerShdw blurRad="38100" dist="38100" dir="2700000" algn="tl">
                    <a:srgbClr val="C0C0C0"/>
                  </a:outerShdw>
                </a:effectLst>
                <a:latin typeface="Arial Black" pitchFamily="34" charset="0"/>
              </a:rPr>
              <a:t>GERÇEKLEŞTİRMENİZ</a:t>
            </a:r>
            <a:br>
              <a:rPr lang="tr-TR" sz="4500" b="1" dirty="0" smtClean="0">
                <a:solidFill>
                  <a:srgbClr val="FF3300"/>
                </a:solidFill>
                <a:effectLst>
                  <a:outerShdw blurRad="38100" dist="38100" dir="2700000" algn="tl">
                    <a:srgbClr val="C0C0C0"/>
                  </a:outerShdw>
                </a:effectLst>
                <a:latin typeface="Arial Black" pitchFamily="34" charset="0"/>
              </a:rPr>
            </a:br>
            <a:r>
              <a:rPr lang="tr-TR" sz="4500" b="1" dirty="0" smtClean="0">
                <a:solidFill>
                  <a:srgbClr val="FF3300"/>
                </a:solidFill>
                <a:effectLst>
                  <a:outerShdw blurRad="38100" dist="38100" dir="2700000" algn="tl">
                    <a:srgbClr val="C0C0C0"/>
                  </a:outerShdw>
                </a:effectLst>
                <a:latin typeface="Arial Black" pitchFamily="34" charset="0"/>
              </a:rPr>
              <a:t> UMUDUYLA ...</a:t>
            </a:r>
          </a:p>
        </p:txBody>
      </p:sp>
      <p:sp>
        <p:nvSpPr>
          <p:cNvPr id="60419" name="2 Slayt Numarası Yer Tutucusu"/>
          <p:cNvSpPr>
            <a:spLocks noGrp="1"/>
          </p:cNvSpPr>
          <p:nvPr>
            <p:ph type="sldNum" sz="quarter" idx="12"/>
          </p:nvPr>
        </p:nvSpPr>
        <p:spPr>
          <a:noFill/>
        </p:spPr>
        <p:txBody>
          <a:bodyPr/>
          <a:lstStyle/>
          <a:p>
            <a:fld id="{CC4E992B-B076-46AC-B31C-9D659727F291}" type="slidenum">
              <a:rPr lang="tr-TR" altLang="en-US" smtClean="0">
                <a:ea typeface="ＭＳ Ｐゴシック" pitchFamily="34" charset="-128"/>
              </a:rPr>
              <a:pPr/>
              <a:t>27</a:t>
            </a:fld>
            <a:endParaRPr lang="tr-TR"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6 Slayt Numarası Yer Tutucusu"/>
          <p:cNvSpPr txBox="1">
            <a:spLocks noGrp="1"/>
          </p:cNvSpPr>
          <p:nvPr/>
        </p:nvSpPr>
        <p:spPr bwMode="auto">
          <a:xfrm>
            <a:off x="6552915" y="6244167"/>
            <a:ext cx="2133652" cy="456595"/>
          </a:xfrm>
          <a:prstGeom prst="rect">
            <a:avLst/>
          </a:prstGeom>
          <a:noFill/>
          <a:ln w="9525">
            <a:noFill/>
            <a:miter lim="800000"/>
            <a:headEnd/>
            <a:tailEnd/>
          </a:ln>
        </p:spPr>
        <p:txBody>
          <a:bodyPr lIns="91432" tIns="45716" rIns="91432" bIns="45716" anchor="b"/>
          <a:lstStyle/>
          <a:p>
            <a:pPr algn="r" defTabSz="914076"/>
            <a:fld id="{E86C4D96-562A-428C-8240-AF5EE03BD92F}" type="slidenum">
              <a:rPr lang="tr-TR" altLang="en-US" sz="1200">
                <a:latin typeface="Garamond" pitchFamily="18" charset="0"/>
              </a:rPr>
              <a:pPr algn="r" defTabSz="914076"/>
              <a:t>3</a:t>
            </a:fld>
            <a:endParaRPr lang="tr-TR" altLang="en-US" sz="1200" dirty="0">
              <a:latin typeface="Garamond" pitchFamily="18" charset="0"/>
            </a:endParaRPr>
          </a:p>
        </p:txBody>
      </p:sp>
      <p:sp>
        <p:nvSpPr>
          <p:cNvPr id="7171" name="Rectangle 2"/>
          <p:cNvSpPr>
            <a:spLocks noGrp="1" noChangeArrowheads="1"/>
          </p:cNvSpPr>
          <p:nvPr>
            <p:ph type="title" idx="4294967295"/>
          </p:nvPr>
        </p:nvSpPr>
        <p:spPr/>
        <p:txBody>
          <a:bodyPr>
            <a:normAutofit fontScale="90000"/>
          </a:bodyPr>
          <a:lstStyle/>
          <a:p>
            <a:pPr defTabSz="883402"/>
            <a:r>
              <a:rPr lang="tr-TR" altLang="tr-TR" sz="3800" b="1" dirty="0" smtClean="0">
                <a:solidFill>
                  <a:srgbClr val="FF3300"/>
                </a:solidFill>
                <a:latin typeface="Franklin Gothic Medium" pitchFamily="34" charset="0"/>
              </a:rPr>
              <a:t>Bireylerin yaşamlarında verdikleri en önemli iki karar?</a:t>
            </a:r>
            <a:endParaRPr lang="tr-TR" altLang="tr-TR" sz="3800" dirty="0" smtClean="0">
              <a:solidFill>
                <a:srgbClr val="FF3300"/>
              </a:solidFill>
              <a:latin typeface="Franklin Gothic Medium" pitchFamily="34" charset="0"/>
            </a:endParaRPr>
          </a:p>
        </p:txBody>
      </p:sp>
      <p:sp>
        <p:nvSpPr>
          <p:cNvPr id="7172" name="Rectangle 3"/>
          <p:cNvSpPr>
            <a:spLocks noGrp="1" noChangeArrowheads="1"/>
          </p:cNvSpPr>
          <p:nvPr>
            <p:ph type="body" sz="half" idx="4294967295"/>
          </p:nvPr>
        </p:nvSpPr>
        <p:spPr>
          <a:xfrm>
            <a:off x="539615" y="2060727"/>
            <a:ext cx="5410110" cy="2476500"/>
          </a:xfrm>
        </p:spPr>
        <p:txBody>
          <a:bodyPr/>
          <a:lstStyle/>
          <a:p>
            <a:pPr marL="687090" indent="-687090" defTabSz="883402">
              <a:buClr>
                <a:srgbClr val="FF3300"/>
              </a:buClr>
              <a:buFont typeface="Wingdings" pitchFamily="2" charset="2"/>
              <a:buChar char="q"/>
            </a:pPr>
            <a:r>
              <a:rPr lang="tr-TR" altLang="tr-TR" sz="4300" dirty="0" smtClean="0"/>
              <a:t>Eşini seçmesi</a:t>
            </a:r>
          </a:p>
          <a:p>
            <a:pPr marL="687090" indent="-687090" defTabSz="883402">
              <a:buClr>
                <a:srgbClr val="FF3300"/>
              </a:buClr>
              <a:buFont typeface="Wingdings" pitchFamily="2" charset="2"/>
              <a:buChar char="q"/>
            </a:pPr>
            <a:r>
              <a:rPr lang="tr-TR" altLang="tr-TR" sz="4300" dirty="0" smtClean="0"/>
              <a:t>İşini seçmesi</a:t>
            </a:r>
            <a:endParaRPr lang="tr-TR" altLang="tr-TR" sz="1900" dirty="0" smtClean="0"/>
          </a:p>
        </p:txBody>
      </p:sp>
      <p:pic>
        <p:nvPicPr>
          <p:cNvPr id="7173" name="Picture 4" descr="target_pactice_system_ls">
            <a:hlinkClick r:id="rId2"/>
          </p:cNvPr>
          <p:cNvPicPr>
            <a:picLocks noGrp="1" noChangeAspect="1" noChangeArrowheads="1"/>
          </p:cNvPicPr>
          <p:nvPr>
            <p:ph sz="half" idx="4294967295"/>
          </p:nvPr>
        </p:nvPicPr>
        <p:blipFill>
          <a:blip r:embed="rId3" cstate="print"/>
          <a:srcRect/>
          <a:stretch>
            <a:fillRect/>
          </a:stretch>
        </p:blipFill>
        <p:spPr>
          <a:xfrm>
            <a:off x="5580678" y="3645203"/>
            <a:ext cx="3171015" cy="2564190"/>
          </a:xfrm>
        </p:spPr>
      </p:pic>
      <p:sp>
        <p:nvSpPr>
          <p:cNvPr id="7174" name="5 Slayt Numarası Yer Tutucusu"/>
          <p:cNvSpPr>
            <a:spLocks noGrp="1"/>
          </p:cNvSpPr>
          <p:nvPr>
            <p:ph type="sldNum" sz="quarter" idx="12"/>
          </p:nvPr>
        </p:nvSpPr>
        <p:spPr>
          <a:noFill/>
        </p:spPr>
        <p:txBody>
          <a:bodyPr/>
          <a:lstStyle/>
          <a:p>
            <a:fld id="{DBF5495D-94E5-4877-A8D0-56A64D8018C9}" type="slidenum">
              <a:rPr lang="tr-TR" altLang="en-US" smtClean="0">
                <a:ea typeface="ＭＳ Ｐゴシック" pitchFamily="34" charset="-128"/>
              </a:rPr>
              <a:pPr/>
              <a:t>3</a:t>
            </a:fld>
            <a:endParaRPr lang="tr-TR" altLang="en-US" smtClean="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İçerik Yer Tutucusu"/>
          <p:cNvSpPr>
            <a:spLocks noGrp="1"/>
          </p:cNvSpPr>
          <p:nvPr>
            <p:ph idx="1"/>
          </p:nvPr>
        </p:nvSpPr>
        <p:spPr>
          <a:xfrm>
            <a:off x="583033" y="2468941"/>
            <a:ext cx="8229135" cy="4136571"/>
          </a:xfrm>
          <a:blipFill>
            <a:blip r:embed="rId2" cstate="print"/>
            <a:tile tx="0" ty="0" sx="100000" sy="100000" flip="none" algn="tl"/>
          </a:blipFill>
          <a:ln w="63500">
            <a:solidFill>
              <a:srgbClr val="C00000"/>
            </a:solidFill>
          </a:ln>
        </p:spPr>
        <p:txBody>
          <a:bodyPr/>
          <a:lstStyle/>
          <a:p>
            <a:pPr marL="0" indent="0">
              <a:buNone/>
              <a:defRPr/>
            </a:pPr>
            <a:r>
              <a:rPr lang="tr-TR" sz="2000" dirty="0" smtClean="0"/>
              <a:t>                         </a:t>
            </a:r>
            <a:r>
              <a:rPr lang="tr-TR" sz="2400" dirty="0" smtClean="0">
                <a:latin typeface="Comic Sans MS" pitchFamily="66" charset="0"/>
              </a:rPr>
              <a:t>Meslek </a:t>
            </a:r>
            <a:r>
              <a:rPr lang="tr-TR" sz="2400" dirty="0">
                <a:latin typeface="Comic Sans MS" pitchFamily="66" charset="0"/>
              </a:rPr>
              <a:t>Seçiminin Aşamaları</a:t>
            </a:r>
          </a:p>
          <a:p>
            <a:pPr>
              <a:defRPr/>
            </a:pPr>
            <a:r>
              <a:rPr lang="tr-TR" sz="2400" dirty="0">
                <a:latin typeface="Comic Sans MS" pitchFamily="66" charset="0"/>
              </a:rPr>
              <a:t>Yeteneklerin Tanınması</a:t>
            </a:r>
          </a:p>
          <a:p>
            <a:pPr>
              <a:defRPr/>
            </a:pPr>
            <a:r>
              <a:rPr lang="tr-TR" sz="2400" dirty="0">
                <a:latin typeface="Comic Sans MS" pitchFamily="66" charset="0"/>
              </a:rPr>
              <a:t>İlgilerin Tanınması</a:t>
            </a:r>
          </a:p>
          <a:p>
            <a:pPr>
              <a:defRPr/>
            </a:pPr>
            <a:r>
              <a:rPr lang="tr-TR" sz="2400" dirty="0">
                <a:latin typeface="Comic Sans MS" pitchFamily="66" charset="0"/>
              </a:rPr>
              <a:t>Meslekten Beklentiler</a:t>
            </a:r>
          </a:p>
          <a:p>
            <a:pPr>
              <a:defRPr/>
            </a:pPr>
            <a:r>
              <a:rPr lang="tr-TR" sz="2400" dirty="0" smtClean="0">
                <a:latin typeface="Comic Sans MS" pitchFamily="66" charset="0"/>
              </a:rPr>
              <a:t>Mesleklerin </a:t>
            </a:r>
            <a:r>
              <a:rPr lang="tr-TR" sz="2400" dirty="0">
                <a:latin typeface="Comic Sans MS" pitchFamily="66" charset="0"/>
              </a:rPr>
              <a:t>Özelliklerini Tanıma</a:t>
            </a:r>
          </a:p>
          <a:p>
            <a:pPr>
              <a:defRPr/>
            </a:pPr>
            <a:r>
              <a:rPr lang="tr-TR" sz="2400" dirty="0">
                <a:latin typeface="Comic Sans MS" pitchFamily="66" charset="0"/>
              </a:rPr>
              <a:t>Meslek Seçimiyle Neleri Belirleriz</a:t>
            </a:r>
          </a:p>
          <a:p>
            <a:pPr>
              <a:defRPr/>
            </a:pPr>
            <a:r>
              <a:rPr lang="tr-TR" sz="2400" dirty="0" smtClean="0">
                <a:latin typeface="Comic Sans MS" pitchFamily="66" charset="0"/>
              </a:rPr>
              <a:t>Karakterin Tanınması</a:t>
            </a:r>
          </a:p>
          <a:p>
            <a:pPr>
              <a:defRPr/>
            </a:pPr>
            <a:r>
              <a:rPr lang="tr-TR" sz="2400" dirty="0" smtClean="0">
                <a:latin typeface="Comic Sans MS" pitchFamily="66" charset="0"/>
              </a:rPr>
              <a:t>Meslek </a:t>
            </a:r>
            <a:r>
              <a:rPr lang="tr-TR" sz="2400" dirty="0">
                <a:latin typeface="Comic Sans MS" pitchFamily="66" charset="0"/>
              </a:rPr>
              <a:t>Tercihinde Yapılabilecek Hatalar</a:t>
            </a:r>
          </a:p>
          <a:p>
            <a:pPr>
              <a:defRPr/>
            </a:pPr>
            <a:r>
              <a:rPr lang="tr-TR" sz="2400" dirty="0">
                <a:latin typeface="Comic Sans MS" pitchFamily="66" charset="0"/>
              </a:rPr>
              <a:t>Mesleklerin Gerektirdiği Özelliklere Örnekler</a:t>
            </a:r>
          </a:p>
          <a:p>
            <a:pPr>
              <a:defRPr/>
            </a:pPr>
            <a:endParaRPr lang="tr-TR" sz="2400" dirty="0"/>
          </a:p>
        </p:txBody>
      </p:sp>
      <p:sp>
        <p:nvSpPr>
          <p:cNvPr id="4" name="7 Yukarı Şerit"/>
          <p:cNvSpPr/>
          <p:nvPr/>
        </p:nvSpPr>
        <p:spPr>
          <a:xfrm>
            <a:off x="251201" y="80131"/>
            <a:ext cx="8892800" cy="1800678"/>
          </a:xfrm>
          <a:prstGeom prst="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3600" b="1" dirty="0">
                <a:solidFill>
                  <a:schemeClr val="accent6">
                    <a:lumMod val="50000"/>
                  </a:schemeClr>
                </a:solidFill>
                <a:latin typeface="Comic Sans MS" pitchFamily="66" charset="0"/>
              </a:rPr>
              <a:t>MESLEK SEÇİMİ</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4 Resim" descr="imagesCAHLL5XW.jpg"/>
          <p:cNvPicPr>
            <a:picLocks noChangeAspect="1"/>
          </p:cNvPicPr>
          <p:nvPr/>
        </p:nvPicPr>
        <p:blipFill>
          <a:blip r:embed="rId2" cstate="print"/>
          <a:srcRect/>
          <a:stretch>
            <a:fillRect/>
          </a:stretch>
        </p:blipFill>
        <p:spPr bwMode="auto">
          <a:xfrm>
            <a:off x="0" y="3717775"/>
            <a:ext cx="1980141" cy="3140226"/>
          </a:xfrm>
          <a:prstGeom prst="rect">
            <a:avLst/>
          </a:prstGeom>
          <a:noFill/>
          <a:ln w="9525">
            <a:noFill/>
            <a:miter lim="800000"/>
            <a:headEnd/>
            <a:tailEnd/>
          </a:ln>
        </p:spPr>
      </p:pic>
      <p:pic>
        <p:nvPicPr>
          <p:cNvPr id="9219" name="5 Resim" descr="imagesCAZTHMYJ.jpg"/>
          <p:cNvPicPr>
            <a:picLocks noChangeAspect="1"/>
          </p:cNvPicPr>
          <p:nvPr/>
        </p:nvPicPr>
        <p:blipFill>
          <a:blip r:embed="rId3" cstate="print"/>
          <a:srcRect/>
          <a:stretch>
            <a:fillRect/>
          </a:stretch>
        </p:blipFill>
        <p:spPr bwMode="auto">
          <a:xfrm>
            <a:off x="3132250" y="3645203"/>
            <a:ext cx="3738543" cy="3212797"/>
          </a:xfrm>
          <a:prstGeom prst="rect">
            <a:avLst/>
          </a:prstGeom>
          <a:noFill/>
          <a:ln w="9525">
            <a:noFill/>
            <a:miter lim="800000"/>
            <a:headEnd/>
            <a:tailEnd/>
          </a:ln>
        </p:spPr>
      </p:pic>
      <p:sp>
        <p:nvSpPr>
          <p:cNvPr id="10" name="9 Yukarı Şerit"/>
          <p:cNvSpPr/>
          <p:nvPr/>
        </p:nvSpPr>
        <p:spPr>
          <a:xfrm>
            <a:off x="181423" y="-15119"/>
            <a:ext cx="5329477" cy="1341060"/>
          </a:xfrm>
          <a:prstGeom prst="ribbon2">
            <a:avLst/>
          </a:prstGeom>
          <a:solidFill>
            <a:srgbClr val="F51F3E"/>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800" b="1" kern="0" dirty="0">
                <a:solidFill>
                  <a:srgbClr val="000000"/>
                </a:solidFill>
                <a:effectLst>
                  <a:outerShdw blurRad="38100" dist="38100" dir="2700000" algn="tl">
                    <a:srgbClr val="C0C0C0"/>
                  </a:outerShdw>
                </a:effectLst>
                <a:latin typeface="Comic Sans MS" pitchFamily="66" charset="0"/>
                <a:ea typeface="+mj-ea"/>
              </a:rPr>
              <a:t>MESLEK NEDİR?</a:t>
            </a:r>
          </a:p>
          <a:p>
            <a:pPr algn="ctr">
              <a:defRPr/>
            </a:pPr>
            <a:endParaRPr lang="tr-TR" dirty="0"/>
          </a:p>
        </p:txBody>
      </p:sp>
      <p:sp>
        <p:nvSpPr>
          <p:cNvPr id="11" name="10 Bulut Belirtme Çizgisi"/>
          <p:cNvSpPr/>
          <p:nvPr/>
        </p:nvSpPr>
        <p:spPr>
          <a:xfrm>
            <a:off x="324080" y="2420560"/>
            <a:ext cx="2663963" cy="1224643"/>
          </a:xfrm>
          <a:prstGeom prst="cloudCallou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tr-TR" sz="2400" b="1" dirty="0">
                <a:solidFill>
                  <a:schemeClr val="tx1"/>
                </a:solidFill>
                <a:latin typeface="Comic Sans MS" pitchFamily="66" charset="0"/>
              </a:rPr>
              <a:t>Eğitim şart !</a:t>
            </a:r>
          </a:p>
        </p:txBody>
      </p:sp>
      <p:sp>
        <p:nvSpPr>
          <p:cNvPr id="12" name="11 Bulut Belirtme Çizgisi"/>
          <p:cNvSpPr/>
          <p:nvPr/>
        </p:nvSpPr>
        <p:spPr>
          <a:xfrm>
            <a:off x="6732787" y="1268489"/>
            <a:ext cx="2735292" cy="2233083"/>
          </a:xfrm>
          <a:prstGeom prst="cloudCallou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chemeClr val="tx1"/>
                </a:solidFill>
                <a:latin typeface="Comic Sans MS" pitchFamily="66" charset="0"/>
              </a:rPr>
              <a:t>Çocuğum mutlu olsun bana yeter</a:t>
            </a:r>
          </a:p>
        </p:txBody>
      </p:sp>
      <p:sp>
        <p:nvSpPr>
          <p:cNvPr id="13" name="12 Bulut Belirtme Çizgisi"/>
          <p:cNvSpPr/>
          <p:nvPr/>
        </p:nvSpPr>
        <p:spPr>
          <a:xfrm>
            <a:off x="4067274" y="1197429"/>
            <a:ext cx="3096585" cy="2231571"/>
          </a:xfrm>
          <a:prstGeom prst="cloudCallout">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b="1" dirty="0">
                <a:solidFill>
                  <a:schemeClr val="tx1"/>
                </a:solidFill>
                <a:latin typeface="Comic Sans MS" pitchFamily="66" charset="0"/>
              </a:rPr>
              <a:t>Hayatını devam ettirebilecek parayı kazanmalı</a:t>
            </a:r>
          </a:p>
        </p:txBody>
      </p:sp>
      <p:sp>
        <p:nvSpPr>
          <p:cNvPr id="14" name="13 Oval"/>
          <p:cNvSpPr/>
          <p:nvPr/>
        </p:nvSpPr>
        <p:spPr>
          <a:xfrm rot="20159382">
            <a:off x="6876996" y="3717775"/>
            <a:ext cx="790816" cy="359833"/>
          </a:xfrm>
          <a:prstGeom prst="ellips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
        <p:nvSpPr>
          <p:cNvPr id="15" name="14 Oval"/>
          <p:cNvSpPr/>
          <p:nvPr/>
        </p:nvSpPr>
        <p:spPr>
          <a:xfrm>
            <a:off x="6371494" y="4005036"/>
            <a:ext cx="505502" cy="216202"/>
          </a:xfrm>
          <a:prstGeom prst="ellips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tr-T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457433" y="686405"/>
            <a:ext cx="8229134" cy="5444370"/>
          </a:xfrm>
        </p:spPr>
        <p:txBody>
          <a:bodyPr/>
          <a:lstStyle/>
          <a:p>
            <a:pPr marL="0" indent="0">
              <a:buNone/>
            </a:pPr>
            <a:r>
              <a:rPr lang="tr-TR" sz="3900" dirty="0" smtClean="0"/>
              <a:t>MESLEK EN GENEL ANLAMDA YAŞAM BOYU YAPILAN FAALİYETLER BÜTÜNÜDÜR…</a:t>
            </a:r>
          </a:p>
        </p:txBody>
      </p:sp>
      <p:sp>
        <p:nvSpPr>
          <p:cNvPr id="10243" name="Slayt Numarası Yer Tutucusu 3"/>
          <p:cNvSpPr>
            <a:spLocks noGrp="1"/>
          </p:cNvSpPr>
          <p:nvPr>
            <p:ph type="sldNum" sz="quarter" idx="12"/>
          </p:nvPr>
        </p:nvSpPr>
        <p:spPr>
          <a:noFill/>
        </p:spPr>
        <p:txBody>
          <a:bodyPr/>
          <a:lstStyle/>
          <a:p>
            <a:fld id="{9ADD73E6-855A-4657-920B-59DA0DD4B115}" type="slidenum">
              <a:rPr lang="tr-TR" altLang="en-US" smtClean="0">
                <a:ea typeface="ＭＳ Ｐゴシック" pitchFamily="34" charset="-128"/>
              </a:rPr>
              <a:pPr/>
              <a:t>6</a:t>
            </a:fld>
            <a:endParaRPr lang="tr-TR" altLang="en-US" smtClean="0">
              <a:ea typeface="ＭＳ Ｐゴシック" pitchFamily="34" charset="-128"/>
            </a:endParaRPr>
          </a:p>
        </p:txBody>
      </p:sp>
      <p:pic>
        <p:nvPicPr>
          <p:cNvPr id="10244" name="Picture 2" descr="C:\Users\kullanıcı\Desktop\944977_çalışmak-para-iş-kadın-karikatür-kariyer.jpg"/>
          <p:cNvPicPr>
            <a:picLocks noChangeAspect="1" noChangeArrowheads="1"/>
          </p:cNvPicPr>
          <p:nvPr/>
        </p:nvPicPr>
        <p:blipFill>
          <a:blip r:embed="rId2" cstate="print"/>
          <a:srcRect/>
          <a:stretch>
            <a:fillRect/>
          </a:stretch>
        </p:blipFill>
        <p:spPr bwMode="auto">
          <a:xfrm>
            <a:off x="4220785" y="3429001"/>
            <a:ext cx="3794365" cy="274259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tr-TR" kern="10" dirty="0" smtClean="0">
                <a:ln w="9525">
                  <a:solidFill>
                    <a:srgbClr val="000000"/>
                  </a:solidFill>
                  <a:round/>
                  <a:headEnd/>
                  <a:tailEnd/>
                </a:ln>
                <a:solidFill>
                  <a:srgbClr val="00FFFF"/>
                </a:solidFill>
                <a:latin typeface="Impact"/>
              </a:rPr>
              <a:t/>
            </a:r>
            <a:br>
              <a:rPr lang="tr-TR" kern="10" dirty="0" smtClean="0">
                <a:ln w="9525">
                  <a:solidFill>
                    <a:srgbClr val="000000"/>
                  </a:solidFill>
                  <a:round/>
                  <a:headEnd/>
                  <a:tailEnd/>
                </a:ln>
                <a:solidFill>
                  <a:srgbClr val="00FFFF"/>
                </a:solidFill>
                <a:latin typeface="Impact"/>
              </a:rPr>
            </a:br>
            <a:r>
              <a:rPr lang="tr-TR" kern="10" dirty="0" smtClean="0">
                <a:ln w="9525">
                  <a:solidFill>
                    <a:srgbClr val="000000"/>
                  </a:solidFill>
                  <a:round/>
                  <a:headEnd/>
                  <a:tailEnd/>
                </a:ln>
                <a:solidFill>
                  <a:srgbClr val="00FFFF"/>
                </a:solidFill>
                <a:latin typeface="Impact"/>
              </a:rPr>
              <a:t/>
            </a:r>
            <a:br>
              <a:rPr lang="tr-TR" kern="10" dirty="0" smtClean="0">
                <a:ln w="9525">
                  <a:solidFill>
                    <a:srgbClr val="000000"/>
                  </a:solidFill>
                  <a:round/>
                  <a:headEnd/>
                  <a:tailEnd/>
                </a:ln>
                <a:solidFill>
                  <a:srgbClr val="00FFFF"/>
                </a:solidFill>
                <a:latin typeface="Impact"/>
              </a:rPr>
            </a:br>
            <a:r>
              <a:rPr lang="tr-TR" sz="3600" kern="10" dirty="0">
                <a:ln w="9525">
                  <a:solidFill>
                    <a:srgbClr val="000000"/>
                  </a:solidFill>
                  <a:round/>
                  <a:headEnd/>
                  <a:tailEnd/>
                </a:ln>
                <a:solidFill>
                  <a:srgbClr val="7030A0"/>
                </a:solidFill>
                <a:latin typeface="Comic Sans MS" pitchFamily="66" charset="0"/>
              </a:rPr>
              <a:t> </a:t>
            </a:r>
            <a:br>
              <a:rPr lang="tr-TR" sz="3600" kern="10" dirty="0">
                <a:ln w="9525">
                  <a:solidFill>
                    <a:srgbClr val="000000"/>
                  </a:solidFill>
                  <a:round/>
                  <a:headEnd/>
                  <a:tailEnd/>
                </a:ln>
                <a:solidFill>
                  <a:srgbClr val="7030A0"/>
                </a:solidFill>
                <a:latin typeface="Comic Sans MS" pitchFamily="66" charset="0"/>
              </a:rPr>
            </a:br>
            <a:endParaRPr lang="tr-TR" sz="3600" dirty="0">
              <a:solidFill>
                <a:srgbClr val="7030A0"/>
              </a:solidFill>
              <a:latin typeface="Comic Sans MS" pitchFamily="66" charset="0"/>
            </a:endParaRPr>
          </a:p>
        </p:txBody>
      </p:sp>
      <p:pic>
        <p:nvPicPr>
          <p:cNvPr id="6" name="5 İçerik Yer Tutucusu" descr="imagesCAITLWQ7.jpg"/>
          <p:cNvPicPr>
            <a:picLocks noGrp="1" noChangeAspect="1"/>
          </p:cNvPicPr>
          <p:nvPr>
            <p:ph idx="1"/>
          </p:nvPr>
        </p:nvPicPr>
        <p:blipFill>
          <a:blip r:embed="rId2" cstate="print"/>
          <a:stretch>
            <a:fillRect/>
          </a:stretch>
        </p:blipFill>
        <p:spPr>
          <a:xfrm>
            <a:off x="323529" y="692696"/>
            <a:ext cx="1847850" cy="2466975"/>
          </a:xfr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7" name="6 Resim" descr="imagesCAJAKBYZ.jpg"/>
          <p:cNvPicPr>
            <a:picLocks noChangeAspect="1"/>
          </p:cNvPicPr>
          <p:nvPr/>
        </p:nvPicPr>
        <p:blipFill>
          <a:blip r:embed="rId3" cstate="print"/>
          <a:stretch>
            <a:fillRect/>
          </a:stretch>
        </p:blipFill>
        <p:spPr>
          <a:xfrm>
            <a:off x="7296150" y="1700809"/>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8" name="7 Resim" descr="imagesCALMXL3E.jpg"/>
          <p:cNvPicPr>
            <a:picLocks noChangeAspect="1"/>
          </p:cNvPicPr>
          <p:nvPr/>
        </p:nvPicPr>
        <p:blipFill>
          <a:blip r:embed="rId4" cstate="print"/>
          <a:stretch>
            <a:fillRect/>
          </a:stretch>
        </p:blipFill>
        <p:spPr>
          <a:xfrm>
            <a:off x="4499992" y="1988840"/>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9" name="8 Resim" descr="imagesCAQARHS9.jpg"/>
          <p:cNvPicPr>
            <a:picLocks noChangeAspect="1"/>
          </p:cNvPicPr>
          <p:nvPr/>
        </p:nvPicPr>
        <p:blipFill>
          <a:blip r:embed="rId5" cstate="print"/>
          <a:stretch>
            <a:fillRect/>
          </a:stretch>
        </p:blipFill>
        <p:spPr>
          <a:xfrm>
            <a:off x="1979713" y="2276873"/>
            <a:ext cx="1800225" cy="2543175"/>
          </a:xfrm>
          <a:prstGeom prst="rect">
            <a:avLst/>
          </a:prstGeom>
          <a:ln w="3175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pic>
      <p:pic>
        <p:nvPicPr>
          <p:cNvPr id="10" name="9 Resim" descr="imagesCAPIGR01.jpg"/>
          <p:cNvPicPr>
            <a:picLocks noChangeAspect="1"/>
          </p:cNvPicPr>
          <p:nvPr/>
        </p:nvPicPr>
        <p:blipFill>
          <a:blip r:embed="rId6" cstate="print"/>
          <a:stretch>
            <a:fillRect/>
          </a:stretch>
        </p:blipFill>
        <p:spPr>
          <a:xfrm>
            <a:off x="6012161" y="3861049"/>
            <a:ext cx="1809750" cy="252412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pic>
        <p:nvPicPr>
          <p:cNvPr id="11" name="10 Resim" descr="imagesCAYBQ21W.jpg"/>
          <p:cNvPicPr>
            <a:picLocks noChangeAspect="1"/>
          </p:cNvPicPr>
          <p:nvPr/>
        </p:nvPicPr>
        <p:blipFill>
          <a:blip r:embed="rId7" cstate="print"/>
          <a:stretch>
            <a:fillRect/>
          </a:stretch>
        </p:blipFill>
        <p:spPr>
          <a:xfrm>
            <a:off x="3275856" y="4005065"/>
            <a:ext cx="1847850" cy="2466975"/>
          </a:xfrm>
          <a:prstGeom prst="rect">
            <a:avLst/>
          </a:prstGeom>
          <a:ln w="31750">
            <a:gradFill>
              <a:gsLst>
                <a:gs pos="0">
                  <a:srgbClr val="000082"/>
                </a:gs>
                <a:gs pos="30000">
                  <a:srgbClr val="66008F"/>
                </a:gs>
                <a:gs pos="64999">
                  <a:srgbClr val="BA0066"/>
                </a:gs>
                <a:gs pos="89999">
                  <a:srgbClr val="FF0000"/>
                </a:gs>
                <a:gs pos="100000">
                  <a:srgbClr val="FF8200"/>
                </a:gs>
              </a:gsLst>
              <a:lin ang="5400000" scaled="0"/>
            </a:gradFill>
          </a:ln>
        </p:spPr>
      </p:pic>
      <p:sp>
        <p:nvSpPr>
          <p:cNvPr id="12" name="11 Akış Çizelgesi: Çok Sayıda Belge"/>
          <p:cNvSpPr/>
          <p:nvPr/>
        </p:nvSpPr>
        <p:spPr>
          <a:xfrm>
            <a:off x="4103440" y="0"/>
            <a:ext cx="5040560" cy="1656184"/>
          </a:xfrm>
          <a:prstGeom prst="flowChartMultidocument">
            <a:avLst/>
          </a:prstGeom>
          <a:solidFill>
            <a:schemeClr val="bg1"/>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2800" kern="10" dirty="0">
                <a:ln w="9525">
                  <a:solidFill>
                    <a:srgbClr val="000000"/>
                  </a:solidFill>
                  <a:round/>
                  <a:headEnd/>
                  <a:tailEnd/>
                </a:ln>
                <a:solidFill>
                  <a:srgbClr val="7030A0"/>
                </a:solidFill>
                <a:latin typeface="Comic Sans MS" pitchFamily="66" charset="0"/>
              </a:rPr>
              <a:t>Meslek Seçmek; Hayat Biçimini Seçmektir. </a:t>
            </a:r>
            <a:endParaRPr lang="tr-TR" sz="2800" dirty="0">
              <a:solidFill>
                <a:srgbClr val="7030A0"/>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tr-TR"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
            </a:r>
            <a:br>
              <a:rPr lang="tr-TR"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br>
            <a:endParaRPr lang="tr-TR" dirty="0"/>
          </a:p>
        </p:txBody>
      </p:sp>
      <p:sp>
        <p:nvSpPr>
          <p:cNvPr id="12291" name="2 İçerik Yer Tutucusu"/>
          <p:cNvSpPr>
            <a:spLocks noGrp="1"/>
          </p:cNvSpPr>
          <p:nvPr>
            <p:ph idx="1"/>
          </p:nvPr>
        </p:nvSpPr>
        <p:spPr>
          <a:xfrm>
            <a:off x="457434" y="1599595"/>
            <a:ext cx="8686567" cy="4531179"/>
          </a:xfrm>
        </p:spPr>
        <p:txBody>
          <a:bodyPr/>
          <a:lstStyle/>
          <a:p>
            <a:pPr>
              <a:lnSpc>
                <a:spcPct val="90000"/>
              </a:lnSpc>
              <a:buFont typeface="Wingdings" pitchFamily="2" charset="2"/>
              <a:buNone/>
            </a:pPr>
            <a:endParaRPr lang="tr-TR" sz="2400" dirty="0" smtClean="0">
              <a:latin typeface="Comic Sans MS" pitchFamily="66" charset="0"/>
            </a:endParaRPr>
          </a:p>
          <a:p>
            <a:pPr>
              <a:lnSpc>
                <a:spcPct val="90000"/>
              </a:lnSpc>
              <a:buFont typeface="Wingdings" pitchFamily="2" charset="2"/>
              <a:buNone/>
            </a:pPr>
            <a:endParaRPr lang="tr-TR" sz="2400" dirty="0" smtClean="0">
              <a:latin typeface="Comic Sans MS" pitchFamily="66" charset="0"/>
            </a:endParaRPr>
          </a:p>
        </p:txBody>
      </p:sp>
      <p:pic>
        <p:nvPicPr>
          <p:cNvPr id="12292" name="3 Resim" descr="14993-S6-mutsuz_adam.jpg"/>
          <p:cNvPicPr>
            <a:picLocks noChangeAspect="1"/>
          </p:cNvPicPr>
          <p:nvPr/>
        </p:nvPicPr>
        <p:blipFill>
          <a:blip r:embed="rId2" cstate="print"/>
          <a:srcRect/>
          <a:stretch>
            <a:fillRect/>
          </a:stretch>
        </p:blipFill>
        <p:spPr bwMode="auto">
          <a:xfrm>
            <a:off x="1" y="2375203"/>
            <a:ext cx="5076726" cy="4482797"/>
          </a:xfrm>
          <a:prstGeom prst="rect">
            <a:avLst/>
          </a:prstGeom>
          <a:noFill/>
          <a:ln w="9525">
            <a:noFill/>
            <a:miter lim="800000"/>
            <a:headEnd/>
            <a:tailEnd/>
          </a:ln>
        </p:spPr>
      </p:pic>
      <p:sp>
        <p:nvSpPr>
          <p:cNvPr id="5" name="4 Bulut Belirtme Çizgisi"/>
          <p:cNvSpPr/>
          <p:nvPr/>
        </p:nvSpPr>
        <p:spPr>
          <a:xfrm>
            <a:off x="1259103" y="548822"/>
            <a:ext cx="5617893" cy="37162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endParaRPr lang="tr-TR" dirty="0">
              <a:solidFill>
                <a:schemeClr val="accent6">
                  <a:lumMod val="50000"/>
                </a:schemeClr>
              </a:solidFill>
              <a:latin typeface="Comic Sans MS" pitchFamily="66" charset="0"/>
            </a:endParaRPr>
          </a:p>
          <a:p>
            <a:pPr>
              <a:lnSpc>
                <a:spcPct val="90000"/>
              </a:lnSpc>
              <a:buFont typeface="Wingdings" pitchFamily="2" charset="2"/>
              <a:buNone/>
              <a:defRPr/>
            </a:pPr>
            <a:r>
              <a:rPr lang="tr-TR" sz="2000" dirty="0">
                <a:solidFill>
                  <a:schemeClr val="accent6">
                    <a:lumMod val="50000"/>
                  </a:schemeClr>
                </a:solidFill>
                <a:latin typeface="Comic Sans MS" pitchFamily="66" charset="0"/>
              </a:rPr>
              <a:t>Birçok insan seçmiş olduğu mesleğin getireceği hayat biçimini bilmediği ve incelemediği için başarısız,</a:t>
            </a:r>
            <a:br>
              <a:rPr lang="tr-TR" sz="2000" dirty="0">
                <a:solidFill>
                  <a:schemeClr val="accent6">
                    <a:lumMod val="50000"/>
                  </a:schemeClr>
                </a:solidFill>
                <a:latin typeface="Comic Sans MS" pitchFamily="66" charset="0"/>
              </a:rPr>
            </a:br>
            <a:r>
              <a:rPr lang="tr-TR" sz="2000" dirty="0">
                <a:solidFill>
                  <a:schemeClr val="accent6">
                    <a:lumMod val="50000"/>
                  </a:schemeClr>
                </a:solidFill>
                <a:latin typeface="Comic Sans MS" pitchFamily="66" charset="0"/>
              </a:rPr>
              <a:t>verimsiz ve mutsuz olmaktadır.</a:t>
            </a:r>
          </a:p>
          <a:p>
            <a:pPr>
              <a:lnSpc>
                <a:spcPct val="90000"/>
              </a:lnSpc>
              <a:buFont typeface="Wingdings" pitchFamily="2" charset="2"/>
              <a:buNone/>
              <a:defRPr/>
            </a:pPr>
            <a:r>
              <a:rPr lang="tr-TR" sz="2000" dirty="0">
                <a:solidFill>
                  <a:schemeClr val="accent6">
                    <a:lumMod val="50000"/>
                  </a:schemeClr>
                </a:solidFill>
                <a:latin typeface="Comic Sans MS" pitchFamily="66" charset="0"/>
              </a:rPr>
              <a:t>   Bu sonucu yaşamamak için her bireyin cevaplaması gereken bazı soruları olmalıdır!</a:t>
            </a:r>
            <a:r>
              <a:rPr lang="tr-TR" dirty="0"/>
              <a:t/>
            </a:r>
            <a:br>
              <a:rPr lang="tr-TR" dirty="0"/>
            </a:br>
            <a:endParaRPr lang="tr-TR" dirty="0"/>
          </a:p>
          <a:p>
            <a:pPr>
              <a:defRPr/>
            </a:pPr>
            <a:endParaRPr lang="tr-TR" dirty="0"/>
          </a:p>
        </p:txBody>
      </p:sp>
      <p:sp>
        <p:nvSpPr>
          <p:cNvPr id="6" name="5 Dikdörtgen"/>
          <p:cNvSpPr/>
          <p:nvPr/>
        </p:nvSpPr>
        <p:spPr>
          <a:xfrm>
            <a:off x="6119372" y="3240296"/>
            <a:ext cx="2699792"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b="1" kern="10" dirty="0">
                <a:ln w="9525">
                  <a:solidFill>
                    <a:srgbClr val="CC99FF"/>
                  </a:solidFill>
                  <a:round/>
                  <a:headEnd/>
                  <a:tailEnd/>
                </a:ln>
                <a:gradFill rotWithShape="0">
                  <a:gsLst>
                    <a:gs pos="0">
                      <a:srgbClr val="6600CC"/>
                    </a:gs>
                    <a:gs pos="100000">
                      <a:srgbClr val="CC00CC"/>
                    </a:gs>
                  </a:gsLst>
                  <a:lin ang="5400000" scaled="1"/>
                </a:gradFill>
                <a:latin typeface="Comic Sans MS" pitchFamily="66" charset="0"/>
              </a:rPr>
              <a:t>Doğru Tercih İyi Bir Yaşamın Başlangıcıdır </a:t>
            </a:r>
            <a:r>
              <a:rPr lang="tr-TR" sz="3200" b="1" kern="10" dirty="0">
                <a:ln w="9525">
                  <a:solidFill>
                    <a:srgbClr val="CC99FF"/>
                  </a:solidFill>
                  <a:round/>
                  <a:headEnd/>
                  <a:tailEnd/>
                </a:ln>
                <a:gradFill rotWithShape="0">
                  <a:gsLst>
                    <a:gs pos="0">
                      <a:srgbClr val="6600CC"/>
                    </a:gs>
                    <a:gs pos="100000">
                      <a:srgbClr val="CC00CC"/>
                    </a:gs>
                  </a:gsLst>
                  <a:lin ang="5400000" scaled="1"/>
                </a:gradFill>
                <a:latin typeface="Impact"/>
              </a:rPr>
              <a:t/>
            </a:r>
            <a:br>
              <a:rPr lang="tr-TR" sz="3200" b="1" kern="10" dirty="0">
                <a:ln w="9525">
                  <a:solidFill>
                    <a:srgbClr val="CC99FF"/>
                  </a:solidFill>
                  <a:round/>
                  <a:headEnd/>
                  <a:tailEnd/>
                </a:ln>
                <a:gradFill rotWithShape="0">
                  <a:gsLst>
                    <a:gs pos="0">
                      <a:srgbClr val="6600CC"/>
                    </a:gs>
                    <a:gs pos="100000">
                      <a:srgbClr val="CC00CC"/>
                    </a:gs>
                  </a:gsLst>
                  <a:lin ang="5400000" scaled="1"/>
                </a:gradFill>
                <a:latin typeface="Impact"/>
              </a:rPr>
            </a:br>
            <a:endParaRPr lang="tr-TR" sz="3200" b="1"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idx="1"/>
          </p:nvPr>
        </p:nvSpPr>
        <p:spPr/>
        <p:txBody>
          <a:bodyPr/>
          <a:lstStyle/>
          <a:p>
            <a:r>
              <a:rPr lang="tr-TR" sz="3100" b="1" dirty="0" smtClean="0">
                <a:solidFill>
                  <a:srgbClr val="C00000"/>
                </a:solidFill>
                <a:latin typeface="Comic Sans MS" pitchFamily="66" charset="0"/>
              </a:rPr>
              <a:t>Bu meslek beklentilerimi karşılayacak mı? </a:t>
            </a:r>
          </a:p>
          <a:p>
            <a:r>
              <a:rPr lang="tr-TR" sz="3100" b="1" dirty="0" smtClean="0">
                <a:solidFill>
                  <a:srgbClr val="C00000"/>
                </a:solidFill>
                <a:latin typeface="Comic Sans MS" pitchFamily="66" charset="0"/>
              </a:rPr>
              <a:t>Seçeceğim meslek ilgi ve yeteneklerime uygun mu?    </a:t>
            </a:r>
          </a:p>
          <a:p>
            <a:r>
              <a:rPr lang="tr-TR" sz="3100" b="1" dirty="0" smtClean="0">
                <a:solidFill>
                  <a:srgbClr val="C00000"/>
                </a:solidFill>
                <a:latin typeface="Comic Sans MS" pitchFamily="66" charset="0"/>
              </a:rPr>
              <a:t>Bu mesleğin bana getireceği yaşam biçimi beni mutlu edecek mi? </a:t>
            </a:r>
          </a:p>
          <a:p>
            <a:pPr>
              <a:buFont typeface="Wingdings" pitchFamily="2" charset="2"/>
              <a:buNone/>
            </a:pPr>
            <a:r>
              <a:rPr lang="tr-TR" sz="3100" b="1" dirty="0" smtClean="0">
                <a:latin typeface="Comic Sans MS" pitchFamily="66" charset="0"/>
              </a:rPr>
              <a:t>   gibi sorular cevaplanmalıdır.</a:t>
            </a:r>
            <a:endParaRPr lang="tr-TR" sz="3100" dirty="0" smtClean="0">
              <a:latin typeface="Comic Sans MS" pitchFamily="66" charset="0"/>
            </a:endParaRPr>
          </a:p>
        </p:txBody>
      </p:sp>
      <p:sp>
        <p:nvSpPr>
          <p:cNvPr id="4" name="3 Köşeleri Yuvarlanmış Dikdörtgen Belirtme Çizgisi"/>
          <p:cNvSpPr/>
          <p:nvPr/>
        </p:nvSpPr>
        <p:spPr>
          <a:xfrm>
            <a:off x="3235633" y="0"/>
            <a:ext cx="5328592" cy="1368152"/>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tr-TR" sz="3200" b="1" kern="10" dirty="0">
                <a:ln w="12700">
                  <a:solidFill>
                    <a:srgbClr val="3333CC"/>
                  </a:solidFill>
                  <a:round/>
                  <a:headEnd/>
                  <a:tailEnd/>
                </a:ln>
                <a:solidFill>
                  <a:schemeClr val="accent6">
                    <a:lumMod val="50000"/>
                  </a:schemeClr>
                </a:solidFill>
                <a:latin typeface="Comic Sans MS" pitchFamily="66" charset="0"/>
              </a:rPr>
              <a:t>Bilinçli bir seçim  İçin</a:t>
            </a:r>
            <a:br>
              <a:rPr lang="tr-TR" sz="3200" b="1" kern="10" dirty="0">
                <a:ln w="12700">
                  <a:solidFill>
                    <a:srgbClr val="3333CC"/>
                  </a:solidFill>
                  <a:round/>
                  <a:headEnd/>
                  <a:tailEnd/>
                </a:ln>
                <a:solidFill>
                  <a:schemeClr val="accent6">
                    <a:lumMod val="50000"/>
                  </a:schemeClr>
                </a:solidFill>
                <a:latin typeface="Comic Sans MS" pitchFamily="66" charset="0"/>
              </a:rPr>
            </a:br>
            <a:endParaRPr lang="tr-TR" sz="3200" b="1" dirty="0">
              <a:solidFill>
                <a:schemeClr val="accent6">
                  <a:lumMod val="50000"/>
                </a:schemeClr>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192</TotalTime>
  <Words>614</Words>
  <Application>Microsoft Office PowerPoint</Application>
  <PresentationFormat>Ekran Gösterisi (4:3)</PresentationFormat>
  <Paragraphs>160</Paragraphs>
  <Slides>27</Slides>
  <Notes>2</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27</vt:i4>
      </vt:variant>
    </vt:vector>
  </HeadingPairs>
  <TitlesOfParts>
    <vt:vector size="39" baseType="lpstr">
      <vt:lpstr>ＭＳ Ｐゴシック</vt:lpstr>
      <vt:lpstr>Arial</vt:lpstr>
      <vt:lpstr>Arial Black</vt:lpstr>
      <vt:lpstr>Calibri</vt:lpstr>
      <vt:lpstr>Comic Sans MS</vt:lpstr>
      <vt:lpstr>Franklin Gothic Medium</vt:lpstr>
      <vt:lpstr>Garamond</vt:lpstr>
      <vt:lpstr>Impact</vt:lpstr>
      <vt:lpstr>ITC Zapf Dingbats</vt:lpstr>
      <vt:lpstr>Wingdings</vt:lpstr>
      <vt:lpstr>Wingdings 2</vt:lpstr>
      <vt:lpstr>Ofis Teması</vt:lpstr>
      <vt:lpstr>KARİYER PLANLAMA VE MESLEK SEÇİMİ</vt:lpstr>
      <vt:lpstr>Kariyer Nedir?</vt:lpstr>
      <vt:lpstr>Bireylerin yaşamlarında verdikleri en önemli iki karar?</vt:lpstr>
      <vt:lpstr>PowerPoint Sunusu</vt:lpstr>
      <vt:lpstr>PowerPoint Sunusu</vt:lpstr>
      <vt:lpstr>PowerPoint Sunusu</vt:lpstr>
      <vt:lpstr>    </vt:lpstr>
      <vt:lpstr> </vt:lpstr>
      <vt:lpstr>PowerPoint Sunusu</vt:lpstr>
      <vt:lpstr>PowerPoint Sunusu</vt:lpstr>
      <vt:lpstr>GELECEĞİNİZİ HAYAL EDİN</vt:lpstr>
      <vt:lpstr>MESLEK SEÇİMİNİN AŞAMALARI</vt:lpstr>
      <vt:lpstr>Kendimi Nasıl Tanırım?</vt:lpstr>
      <vt:lpstr>PowerPoint Sunusu</vt:lpstr>
      <vt:lpstr>PowerPoint Sunusu</vt:lpstr>
      <vt:lpstr>PowerPoint Sunusu</vt:lpstr>
      <vt:lpstr>PowerPoint Sunusu</vt:lpstr>
      <vt:lpstr>YETENEKLERİMİ NASIL TANIRIM?</vt:lpstr>
      <vt:lpstr>PowerPoint Sunusu</vt:lpstr>
      <vt:lpstr>İLGİLER VE MESLEK SEÇİMİ</vt:lpstr>
      <vt:lpstr>İLGİLERİMİ NASIL TANIRIM?</vt:lpstr>
      <vt:lpstr> MESLEKTEN BEKLENTİLER</vt:lpstr>
      <vt:lpstr>MESLEKİ DEĞERLERİMİ NASIL TANIRIM?</vt:lpstr>
      <vt:lpstr>PowerPoint Sunusu</vt:lpstr>
      <vt:lpstr>PowerPoint Sunusu</vt:lpstr>
      <vt:lpstr>MESLEK SEÇİMİYLE NELERİ  BELİRLERİZ?</vt:lpstr>
      <vt:lpstr>HEDEFLERİNİZİ GERÇEKLEŞTİRMENİZ  UMUDUYLA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kullanıcı</dc:creator>
  <cp:lastModifiedBy>Büşra</cp:lastModifiedBy>
  <cp:revision>27</cp:revision>
  <dcterms:created xsi:type="dcterms:W3CDTF">2016-03-08T08:29:59Z</dcterms:created>
  <dcterms:modified xsi:type="dcterms:W3CDTF">2020-12-08T08:00:26Z</dcterms:modified>
</cp:coreProperties>
</file>